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9" r:id="rId5"/>
  </p:sldMasterIdLst>
  <p:notesMasterIdLst>
    <p:notesMasterId r:id="rId27"/>
  </p:notesMasterIdLst>
  <p:sldIdLst>
    <p:sldId id="256" r:id="rId6"/>
    <p:sldId id="262" r:id="rId7"/>
    <p:sldId id="275" r:id="rId8"/>
    <p:sldId id="276" r:id="rId9"/>
    <p:sldId id="260" r:id="rId10"/>
    <p:sldId id="268" r:id="rId11"/>
    <p:sldId id="272" r:id="rId12"/>
    <p:sldId id="273" r:id="rId13"/>
    <p:sldId id="269" r:id="rId14"/>
    <p:sldId id="257" r:id="rId15"/>
    <p:sldId id="274" r:id="rId16"/>
    <p:sldId id="258" r:id="rId17"/>
    <p:sldId id="261" r:id="rId18"/>
    <p:sldId id="259" r:id="rId19"/>
    <p:sldId id="264" r:id="rId20"/>
    <p:sldId id="280" r:id="rId21"/>
    <p:sldId id="265" r:id="rId22"/>
    <p:sldId id="279" r:id="rId23"/>
    <p:sldId id="271" r:id="rId24"/>
    <p:sldId id="278" r:id="rId25"/>
    <p:sldId id="267" r:id="rId26"/>
  </p:sldIdLst>
  <p:sldSz cx="12192000" cy="6858000"/>
  <p:notesSz cx="6669088" cy="9928225"/>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3709E8D3-33C9-40E1-A484-5BF789947390}">
          <p14:sldIdLst>
            <p14:sldId id="256"/>
            <p14:sldId id="262"/>
            <p14:sldId id="275"/>
            <p14:sldId id="276"/>
            <p14:sldId id="260"/>
            <p14:sldId id="268"/>
            <p14:sldId id="272"/>
            <p14:sldId id="273"/>
            <p14:sldId id="269"/>
            <p14:sldId id="257"/>
            <p14:sldId id="274"/>
            <p14:sldId id="258"/>
            <p14:sldId id="261"/>
            <p14:sldId id="259"/>
            <p14:sldId id="264"/>
            <p14:sldId id="280"/>
            <p14:sldId id="265"/>
            <p14:sldId id="279"/>
            <p14:sldId id="271"/>
            <p14:sldId id="278"/>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F0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2D20BA-070E-308D-5BCD-CE402A8C36DF}" v="113" dt="2023-12-05T14:52:14.0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777607" y="0"/>
            <a:ext cx="2889938" cy="498135"/>
          </a:xfrm>
          <a:prstGeom prst="rect">
            <a:avLst/>
          </a:prstGeom>
        </p:spPr>
        <p:txBody>
          <a:bodyPr vert="horz" lIns="91440" tIns="45720" rIns="91440" bIns="45720" rtlCol="0"/>
          <a:lstStyle>
            <a:lvl1pPr algn="r">
              <a:defRPr sz="1200"/>
            </a:lvl1pPr>
          </a:lstStyle>
          <a:p>
            <a:fld id="{6CED8440-C030-4685-B241-F5F5C2D3D76D}" type="datetimeFigureOut">
              <a:rPr lang="sv-SE" smtClean="0"/>
              <a:t>2023-12-12</a:t>
            </a:fld>
            <a:endParaRPr lang="sv-SE"/>
          </a:p>
        </p:txBody>
      </p:sp>
      <p:sp>
        <p:nvSpPr>
          <p:cNvPr id="4" name="Platshållare för bildobjekt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66909" y="4777958"/>
            <a:ext cx="5335270" cy="3909239"/>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9430091"/>
            <a:ext cx="2889938" cy="498134"/>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777607" y="9430091"/>
            <a:ext cx="2889938" cy="498134"/>
          </a:xfrm>
          <a:prstGeom prst="rect">
            <a:avLst/>
          </a:prstGeom>
        </p:spPr>
        <p:txBody>
          <a:bodyPr vert="horz" lIns="91440" tIns="45720" rIns="91440" bIns="45720" rtlCol="0" anchor="b"/>
          <a:lstStyle>
            <a:lvl1pPr algn="r">
              <a:defRPr sz="1200"/>
            </a:lvl1pPr>
          </a:lstStyle>
          <a:p>
            <a:fld id="{B91F8827-3447-482C-9BF3-2953154B88C1}" type="slidenum">
              <a:rPr lang="sv-SE" smtClean="0"/>
              <a:t>‹#›</a:t>
            </a:fld>
            <a:endParaRPr lang="sv-SE"/>
          </a:p>
        </p:txBody>
      </p:sp>
    </p:spTree>
    <p:extLst>
      <p:ext uri="{BB962C8B-B14F-4D97-AF65-F5344CB8AC3E}">
        <p14:creationId xmlns:p14="http://schemas.microsoft.com/office/powerpoint/2010/main" val="1520995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1 Film</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t>2 Hälsa alla Välkomna till</a:t>
            </a:r>
            <a:r>
              <a:rPr lang="sv-SE" baseline="0"/>
              <a:t> </a:t>
            </a:r>
            <a:r>
              <a:rPr lang="sv-SE"/>
              <a:t>Inspirationsdag</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t>3 Presentera Vårdhygien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t>4 Återkoppla till filmen i början</a:t>
            </a:r>
          </a:p>
          <a:p>
            <a:pPr marL="0" marR="0" lvl="0" indent="0" algn="l" defTabSz="914400" rtl="0" eaLnBrk="1" fontAlgn="auto" latinLnBrk="0" hangingPunct="1">
              <a:lnSpc>
                <a:spcPct val="100000"/>
              </a:lnSpc>
              <a:spcBef>
                <a:spcPts val="0"/>
              </a:spcBef>
              <a:spcAft>
                <a:spcPts val="0"/>
              </a:spcAft>
              <a:buClrTx/>
              <a:buSzTx/>
              <a:buFontTx/>
              <a:buNone/>
              <a:tabLst/>
              <a:defRPr/>
            </a:pPr>
            <a:r>
              <a:rPr lang="sv-SE"/>
              <a:t>5 Berätta om vikten</a:t>
            </a:r>
            <a:r>
              <a:rPr lang="sv-SE" baseline="0"/>
              <a:t> av att det finns Hygienombud förhindra smittspridning. </a:t>
            </a:r>
            <a:r>
              <a:rPr lang="sv-SE"/>
              <a:t>All</a:t>
            </a:r>
            <a:r>
              <a:rPr lang="sv-SE" baseline="0"/>
              <a:t> vårdpersonal ska följa BHK till 100 % för att minska risken för smittspridning och vårdrelaterade infektioner.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a:t>6 EC högra hand i detta uppdrag som Hygienombud</a:t>
            </a:r>
          </a:p>
          <a:p>
            <a:pPr marL="0" marR="0" lvl="0" indent="0" algn="l" defTabSz="914400" rtl="0" eaLnBrk="1" fontAlgn="auto" latinLnBrk="0" hangingPunct="1">
              <a:lnSpc>
                <a:spcPct val="100000"/>
              </a:lnSpc>
              <a:spcBef>
                <a:spcPts val="0"/>
              </a:spcBef>
              <a:spcAft>
                <a:spcPts val="0"/>
              </a:spcAft>
              <a:buClrTx/>
              <a:buSzTx/>
              <a:buFontTx/>
              <a:buNone/>
              <a:tabLst/>
              <a:defRPr/>
            </a:pPr>
            <a:r>
              <a:rPr lang="sv-SE" baseline="0"/>
              <a:t>7 Vi hoppas att vi ska kunna inspirera er under denna eftermiddag så vi kan uträtta stordåd i kampen att undvika VRI, smitta och smittspridning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a:p>
          <a:p>
            <a:pPr marL="0" marR="0" lvl="0" indent="0" algn="l" defTabSz="914400" rtl="0" eaLnBrk="1" fontAlgn="auto" latinLnBrk="0" hangingPunct="1">
              <a:lnSpc>
                <a:spcPct val="100000"/>
              </a:lnSpc>
              <a:spcBef>
                <a:spcPts val="0"/>
              </a:spcBef>
              <a:spcAft>
                <a:spcPts val="0"/>
              </a:spcAft>
              <a:buClrTx/>
              <a:buSzTx/>
              <a:buFontTx/>
              <a:buNone/>
              <a:tabLst/>
              <a:defRPr/>
            </a:pPr>
            <a:endParaRPr lang="sv-SE" baseline="0"/>
          </a:p>
          <a:p>
            <a:pPr marL="0" marR="0" lvl="0" indent="0" algn="l" defTabSz="914400" rtl="0" eaLnBrk="1" fontAlgn="auto" latinLnBrk="0" hangingPunct="1">
              <a:lnSpc>
                <a:spcPct val="100000"/>
              </a:lnSpc>
              <a:spcBef>
                <a:spcPts val="0"/>
              </a:spcBef>
              <a:spcAft>
                <a:spcPts val="0"/>
              </a:spcAft>
              <a:buClrTx/>
              <a:buSzTx/>
              <a:buFontTx/>
              <a:buNone/>
              <a:tabLst/>
              <a:defRPr/>
            </a:pPr>
            <a:r>
              <a:rPr lang="sv-SE" b="1"/>
              <a:t>Enhetschefen: </a:t>
            </a:r>
            <a:r>
              <a:rPr lang="sv-SE"/>
              <a:t>Ansvarar för att all vårdpersonal vid anställning har tagit del av och väl känner</a:t>
            </a:r>
            <a:r>
              <a:rPr lang="sv-SE" baseline="0"/>
              <a:t> till hygienriktlinjer</a:t>
            </a:r>
            <a:r>
              <a:rPr lang="sv-SE"/>
              <a:t>. Enhetschef utser observatörer för mätningarna. Efter mätningarna ska resultaten återkopplas samt följas upp och förbättringsarbete utifrån resultat genomföras.</a:t>
            </a:r>
            <a:endParaRPr lang="sv-SE" baseline="0"/>
          </a:p>
        </p:txBody>
      </p:sp>
      <p:sp>
        <p:nvSpPr>
          <p:cNvPr id="4" name="Platshållare för bildnummer 3"/>
          <p:cNvSpPr>
            <a:spLocks noGrp="1"/>
          </p:cNvSpPr>
          <p:nvPr>
            <p:ph type="sldNum" sz="quarter" idx="10"/>
          </p:nvPr>
        </p:nvSpPr>
        <p:spPr/>
        <p:txBody>
          <a:bodyPr/>
          <a:lstStyle/>
          <a:p>
            <a:fld id="{B91F8827-3447-482C-9BF3-2953154B88C1}" type="slidenum">
              <a:rPr lang="sv-SE" smtClean="0"/>
              <a:t>1</a:t>
            </a:fld>
            <a:endParaRPr lang="sv-SE"/>
          </a:p>
        </p:txBody>
      </p:sp>
    </p:spTree>
    <p:extLst>
      <p:ext uri="{BB962C8B-B14F-4D97-AF65-F5344CB8AC3E}">
        <p14:creationId xmlns:p14="http://schemas.microsoft.com/office/powerpoint/2010/main" val="13904610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a:t>Använd handskar vid risk för kontakt med kroppsvätskor </a:t>
            </a:r>
            <a:r>
              <a:rPr lang="sv-SE"/>
              <a:t>tex. medicingivning av flytande mediciner måsta man kanske skydda sina händer tex. vid givning av ögondroppar, dropp, salvor.</a:t>
            </a:r>
          </a:p>
          <a:p>
            <a:r>
              <a:rPr lang="sv-SE" baseline="0"/>
              <a:t>Torra arbetsmoment, klä på och av en patient</a:t>
            </a:r>
            <a:r>
              <a:rPr lang="sv-SE"/>
              <a:t>, kamma håret, dela ut matbrickor behöv inte handskar.</a:t>
            </a:r>
            <a:endParaRPr lang="sv-SE">
              <a:cs typeface="Calibri"/>
            </a:endParaRPr>
          </a:p>
        </p:txBody>
      </p:sp>
      <p:sp>
        <p:nvSpPr>
          <p:cNvPr id="4" name="Platshållare för bildnummer 3"/>
          <p:cNvSpPr>
            <a:spLocks noGrp="1"/>
          </p:cNvSpPr>
          <p:nvPr>
            <p:ph type="sldNum" sz="quarter" idx="10"/>
          </p:nvPr>
        </p:nvSpPr>
        <p:spPr/>
        <p:txBody>
          <a:bodyPr/>
          <a:lstStyle/>
          <a:p>
            <a:fld id="{B91F8827-3447-482C-9BF3-2953154B88C1}" type="slidenum">
              <a:rPr lang="sv-SE" smtClean="0"/>
              <a:t>13</a:t>
            </a:fld>
            <a:endParaRPr lang="sv-SE"/>
          </a:p>
        </p:txBody>
      </p:sp>
    </p:spTree>
    <p:extLst>
      <p:ext uri="{BB962C8B-B14F-4D97-AF65-F5344CB8AC3E}">
        <p14:creationId xmlns:p14="http://schemas.microsoft.com/office/powerpoint/2010/main" val="19479791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B91F8827-3447-482C-9BF3-2953154B88C1}" type="slidenum">
              <a:rPr lang="sv-SE" smtClean="0"/>
              <a:t>14</a:t>
            </a:fld>
            <a:endParaRPr lang="sv-SE"/>
          </a:p>
        </p:txBody>
      </p:sp>
    </p:spTree>
    <p:extLst>
      <p:ext uri="{BB962C8B-B14F-4D97-AF65-F5344CB8AC3E}">
        <p14:creationId xmlns:p14="http://schemas.microsoft.com/office/powerpoint/2010/main" val="14200779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Varför</a:t>
            </a:r>
            <a:r>
              <a:rPr lang="sv-SE" baseline="0"/>
              <a:t> är det viktigt?</a:t>
            </a:r>
          </a:p>
          <a:p>
            <a:endParaRPr lang="sv-SE" baseline="0"/>
          </a:p>
          <a:p>
            <a:r>
              <a:rPr lang="sv-SE" baseline="0"/>
              <a:t>Användas i förbättringsarbete.</a:t>
            </a:r>
          </a:p>
          <a:p>
            <a:r>
              <a:rPr lang="sv-SE" baseline="0"/>
              <a:t>Vi ser HUR vi arbetar?</a:t>
            </a:r>
          </a:p>
          <a:p>
            <a:r>
              <a:rPr lang="sv-SE" baseline="0"/>
              <a:t>Visualiserar hur verksamheten arbetar gentemot BHK.</a:t>
            </a:r>
          </a:p>
          <a:p>
            <a:r>
              <a:rPr lang="sv-SE" baseline="0"/>
              <a:t>Samtalsämne på APT.</a:t>
            </a:r>
            <a:endParaRPr lang="sv-SE"/>
          </a:p>
        </p:txBody>
      </p:sp>
      <p:sp>
        <p:nvSpPr>
          <p:cNvPr id="4" name="Platshållare för bildnummer 3"/>
          <p:cNvSpPr>
            <a:spLocks noGrp="1"/>
          </p:cNvSpPr>
          <p:nvPr>
            <p:ph type="sldNum" sz="quarter" idx="10"/>
          </p:nvPr>
        </p:nvSpPr>
        <p:spPr/>
        <p:txBody>
          <a:bodyPr/>
          <a:lstStyle/>
          <a:p>
            <a:fld id="{B91F8827-3447-482C-9BF3-2953154B88C1}" type="slidenum">
              <a:rPr lang="sv-SE" smtClean="0"/>
              <a:t>15</a:t>
            </a:fld>
            <a:endParaRPr lang="sv-SE"/>
          </a:p>
        </p:txBody>
      </p:sp>
    </p:spTree>
    <p:extLst>
      <p:ext uri="{BB962C8B-B14F-4D97-AF65-F5344CB8AC3E}">
        <p14:creationId xmlns:p14="http://schemas.microsoft.com/office/powerpoint/2010/main" val="40634093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Sverige</a:t>
            </a:r>
            <a:endParaRPr lang="en-US"/>
          </a:p>
          <a:p>
            <a:endParaRPr lang="sv-SE"/>
          </a:p>
          <a:p>
            <a:r>
              <a:rPr lang="sv-SE"/>
              <a:t>Vi kan här se att 2019- 2020 när pandemin slog till så skärpte vi oss och följsamheten blev mycket bättre. Våren -21 sänktes restriktionerna i samhället och även förändringar i verksamheterna från Folkhälsomyndigheten. Då slappnade vi av och tyckte att faran var över nu går vi tillbaka till vårt gamla arbetssätt med inte så strikta hygienriktlinjer, men det är de riktlinjer som vi har lärt oss under pandemin som fortfarande ska gälla.</a:t>
            </a:r>
            <a:endParaRPr lang="en-US"/>
          </a:p>
          <a:p>
            <a:r>
              <a:rPr lang="sv-SE"/>
              <a:t>Vi skulle redan före pandemin skydda oss med munskydd och visir vid situationer som krävde det tex. risk för stänk av kroppsvätskor mot ögon- näsa- och munslemhinna, tex. misstanke om att någon håller på att bli förkyld som inte kan hosta nysa i armvecket.</a:t>
            </a:r>
            <a:endParaRPr lang="en-US"/>
          </a:p>
          <a:p>
            <a:endParaRPr lang="en-US">
              <a:cs typeface="Calibri"/>
            </a:endParaRPr>
          </a:p>
        </p:txBody>
      </p:sp>
      <p:sp>
        <p:nvSpPr>
          <p:cNvPr id="4" name="Platshållare för bildnummer 3"/>
          <p:cNvSpPr>
            <a:spLocks noGrp="1"/>
          </p:cNvSpPr>
          <p:nvPr>
            <p:ph type="sldNum" sz="quarter" idx="5"/>
          </p:nvPr>
        </p:nvSpPr>
        <p:spPr/>
        <p:txBody>
          <a:bodyPr/>
          <a:lstStyle/>
          <a:p>
            <a:fld id="{B91F8827-3447-482C-9BF3-2953154B88C1}" type="slidenum">
              <a:rPr lang="sv-SE" smtClean="0"/>
              <a:t>16</a:t>
            </a:fld>
            <a:endParaRPr lang="sv-SE"/>
          </a:p>
        </p:txBody>
      </p:sp>
    </p:spTree>
    <p:extLst>
      <p:ext uri="{BB962C8B-B14F-4D97-AF65-F5344CB8AC3E}">
        <p14:creationId xmlns:p14="http://schemas.microsoft.com/office/powerpoint/2010/main" val="16158133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SKR punktprevalensmätning (PPM) 2022 Luleå kommun</a:t>
            </a:r>
            <a:endParaRPr lang="en-US"/>
          </a:p>
          <a:p>
            <a:endParaRPr lang="en-US">
              <a:cs typeface="Calibri"/>
            </a:endParaRPr>
          </a:p>
        </p:txBody>
      </p:sp>
      <p:sp>
        <p:nvSpPr>
          <p:cNvPr id="4" name="Platshållare för bildnummer 3"/>
          <p:cNvSpPr>
            <a:spLocks noGrp="1"/>
          </p:cNvSpPr>
          <p:nvPr>
            <p:ph type="sldNum" sz="quarter" idx="5"/>
          </p:nvPr>
        </p:nvSpPr>
        <p:spPr/>
        <p:txBody>
          <a:bodyPr/>
          <a:lstStyle/>
          <a:p>
            <a:fld id="{B91F8827-3447-482C-9BF3-2953154B88C1}" type="slidenum">
              <a:rPr lang="sv-SE" smtClean="0"/>
              <a:t>17</a:t>
            </a:fld>
            <a:endParaRPr lang="sv-SE"/>
          </a:p>
        </p:txBody>
      </p:sp>
    </p:spTree>
    <p:extLst>
      <p:ext uri="{BB962C8B-B14F-4D97-AF65-F5344CB8AC3E}">
        <p14:creationId xmlns:p14="http://schemas.microsoft.com/office/powerpoint/2010/main" val="13621649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SKR punktprevalensmätning (PPM) 2023 Luleå kommun</a:t>
            </a:r>
            <a:endParaRPr lang="en-US"/>
          </a:p>
          <a:p>
            <a:endParaRPr lang="sv-SE"/>
          </a:p>
          <a:p>
            <a:r>
              <a:rPr lang="sv-SE"/>
              <a:t>Ser ni skillnaden, hur vi har släppt på följsamheten</a:t>
            </a:r>
            <a:endParaRPr lang="en-US"/>
          </a:p>
          <a:p>
            <a:endParaRPr lang="en-US">
              <a:cs typeface="Calibri"/>
            </a:endParaRPr>
          </a:p>
        </p:txBody>
      </p:sp>
      <p:sp>
        <p:nvSpPr>
          <p:cNvPr id="4" name="Platshållare för bildnummer 3"/>
          <p:cNvSpPr>
            <a:spLocks noGrp="1"/>
          </p:cNvSpPr>
          <p:nvPr>
            <p:ph type="sldNum" sz="quarter" idx="5"/>
          </p:nvPr>
        </p:nvSpPr>
        <p:spPr/>
        <p:txBody>
          <a:bodyPr/>
          <a:lstStyle/>
          <a:p>
            <a:fld id="{B91F8827-3447-482C-9BF3-2953154B88C1}" type="slidenum">
              <a:rPr lang="sv-SE" smtClean="0"/>
              <a:t>18</a:t>
            </a:fld>
            <a:endParaRPr lang="sv-SE"/>
          </a:p>
        </p:txBody>
      </p:sp>
    </p:spTree>
    <p:extLst>
      <p:ext uri="{BB962C8B-B14F-4D97-AF65-F5344CB8AC3E}">
        <p14:creationId xmlns:p14="http://schemas.microsoft.com/office/powerpoint/2010/main" val="471754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cs typeface="Calibri"/>
            </a:endParaRPr>
          </a:p>
        </p:txBody>
      </p:sp>
      <p:sp>
        <p:nvSpPr>
          <p:cNvPr id="4" name="Platshållare för bildnummer 3"/>
          <p:cNvSpPr>
            <a:spLocks noGrp="1"/>
          </p:cNvSpPr>
          <p:nvPr>
            <p:ph type="sldNum" sz="quarter" idx="10"/>
          </p:nvPr>
        </p:nvSpPr>
        <p:spPr/>
        <p:txBody>
          <a:bodyPr/>
          <a:lstStyle/>
          <a:p>
            <a:fld id="{B91F8827-3447-482C-9BF3-2953154B88C1}" type="slidenum">
              <a:rPr lang="sv-SE" smtClean="0"/>
              <a:t>19</a:t>
            </a:fld>
            <a:endParaRPr lang="sv-SE"/>
          </a:p>
        </p:txBody>
      </p:sp>
    </p:spTree>
    <p:extLst>
      <p:ext uri="{BB962C8B-B14F-4D97-AF65-F5344CB8AC3E}">
        <p14:creationId xmlns:p14="http://schemas.microsoft.com/office/powerpoint/2010/main" val="1701098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2000" b="1"/>
              <a:t>Förslag</a:t>
            </a:r>
          </a:p>
          <a:p>
            <a:endParaRPr lang="sv-SE" sz="2000" b="1"/>
          </a:p>
          <a:p>
            <a:r>
              <a:rPr lang="sv-SE" sz="2000" b="0"/>
              <a:t>Gör man så här har man kontroll på sin verksamhet.</a:t>
            </a:r>
          </a:p>
          <a:p>
            <a:endParaRPr lang="sv-SE" sz="2000" b="0"/>
          </a:p>
          <a:p>
            <a:pPr marL="0" marR="0" lvl="0" indent="0" algn="l" defTabSz="914400" rtl="0" eaLnBrk="1" fontAlgn="auto" latinLnBrk="0" hangingPunct="1">
              <a:lnSpc>
                <a:spcPct val="100000"/>
              </a:lnSpc>
              <a:spcBef>
                <a:spcPts val="0"/>
              </a:spcBef>
              <a:spcAft>
                <a:spcPts val="0"/>
              </a:spcAft>
              <a:buClrTx/>
              <a:buSzTx/>
              <a:buFontTx/>
              <a:buNone/>
              <a:tabLst/>
              <a:defRPr/>
            </a:pPr>
            <a:r>
              <a:rPr lang="sv-SE" sz="2000" b="0"/>
              <a:t>Får material till</a:t>
            </a:r>
            <a:r>
              <a:rPr lang="sv-SE" sz="2000" b="0" baseline="0"/>
              <a:t> att</a:t>
            </a:r>
            <a:r>
              <a:rPr lang="sv-SE" sz="2000" b="0"/>
              <a:t> göra riskbedömningar. Kan </a:t>
            </a:r>
            <a:r>
              <a:rPr lang="sv-SE" sz="2000"/>
              <a:t>identifiera situationer med hög risk för infektion, smitta och smittspridning och kan anpassa åtgärder och planering för att minimera risker.  (Jfr punkt 3 Enhetschefens roll).</a:t>
            </a:r>
          </a:p>
          <a:p>
            <a:r>
              <a:rPr lang="sv-SE" b="1"/>
              <a:t>Trots att Sveriges kommuner och regioner slutar med databasen</a:t>
            </a:r>
            <a:r>
              <a:rPr lang="sv-SE"/>
              <a:t> för de årliga PPM mätningarna så fortsätter ni göra mätningar i pappersformat för egen del. Vi får se hur det kommer att lösas framöver med ev. ny databas.</a:t>
            </a:r>
            <a:endParaRPr lang="sv-SE">
              <a:cs typeface="Calibri"/>
            </a:endParaRPr>
          </a:p>
          <a:p>
            <a:endParaRPr lang="sv-SE" sz="2000" b="0"/>
          </a:p>
          <a:p>
            <a:endParaRPr lang="sv-SE" sz="2000"/>
          </a:p>
          <a:p>
            <a:r>
              <a:rPr lang="sv-SE" sz="2000" b="0"/>
              <a:t>Kan använda utfallet till verksamhetsberättelsen / patientsäkerhetsberättelsen</a:t>
            </a:r>
          </a:p>
        </p:txBody>
      </p:sp>
      <p:sp>
        <p:nvSpPr>
          <p:cNvPr id="4" name="Platshållare för bildnummer 3"/>
          <p:cNvSpPr>
            <a:spLocks noGrp="1"/>
          </p:cNvSpPr>
          <p:nvPr>
            <p:ph type="sldNum" sz="quarter" idx="10"/>
          </p:nvPr>
        </p:nvSpPr>
        <p:spPr/>
        <p:txBody>
          <a:bodyPr/>
          <a:lstStyle/>
          <a:p>
            <a:fld id="{B91F8827-3447-482C-9BF3-2953154B88C1}" type="slidenum">
              <a:rPr lang="sv-SE" smtClean="0"/>
              <a:t>20</a:t>
            </a:fld>
            <a:endParaRPr lang="sv-SE"/>
          </a:p>
        </p:txBody>
      </p:sp>
    </p:spTree>
    <p:extLst>
      <p:ext uri="{BB962C8B-B14F-4D97-AF65-F5344CB8AC3E}">
        <p14:creationId xmlns:p14="http://schemas.microsoft.com/office/powerpoint/2010/main" val="14765952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cs typeface="Calibri"/>
              </a:rPr>
              <a:t>Framåt, hur jobbar vi vidare?</a:t>
            </a:r>
          </a:p>
          <a:p>
            <a:r>
              <a:rPr lang="sv-SE">
                <a:cs typeface="Calibri"/>
              </a:rPr>
              <a:t>Kom gärna med förslag få saker som ni </a:t>
            </a:r>
            <a:r>
              <a:rPr lang="sv-SE" err="1">
                <a:cs typeface="Calibri"/>
              </a:rPr>
              <a:t>viull</a:t>
            </a:r>
            <a:r>
              <a:rPr lang="sv-SE">
                <a:cs typeface="Calibri"/>
              </a:rPr>
              <a:t> att vi ska ta upp på kommande forum</a:t>
            </a:r>
          </a:p>
        </p:txBody>
      </p:sp>
      <p:sp>
        <p:nvSpPr>
          <p:cNvPr id="4" name="Platshållare för bildnummer 3"/>
          <p:cNvSpPr>
            <a:spLocks noGrp="1"/>
          </p:cNvSpPr>
          <p:nvPr>
            <p:ph type="sldNum" sz="quarter" idx="10"/>
          </p:nvPr>
        </p:nvSpPr>
        <p:spPr/>
        <p:txBody>
          <a:bodyPr/>
          <a:lstStyle/>
          <a:p>
            <a:fld id="{B91F8827-3447-482C-9BF3-2953154B88C1}" type="slidenum">
              <a:rPr lang="sv-SE" smtClean="0"/>
              <a:t>21</a:t>
            </a:fld>
            <a:endParaRPr lang="sv-SE"/>
          </a:p>
        </p:txBody>
      </p:sp>
    </p:spTree>
    <p:extLst>
      <p:ext uri="{BB962C8B-B14F-4D97-AF65-F5344CB8AC3E}">
        <p14:creationId xmlns:p14="http://schemas.microsoft.com/office/powerpoint/2010/main" val="40263727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a:p>
        </p:txBody>
      </p:sp>
      <p:sp>
        <p:nvSpPr>
          <p:cNvPr id="4" name="Platshållare för bildnummer 3"/>
          <p:cNvSpPr>
            <a:spLocks noGrp="1"/>
          </p:cNvSpPr>
          <p:nvPr>
            <p:ph type="sldNum" sz="quarter" idx="10"/>
          </p:nvPr>
        </p:nvSpPr>
        <p:spPr/>
        <p:txBody>
          <a:bodyPr/>
          <a:lstStyle/>
          <a:p>
            <a:fld id="{B91F8827-3447-482C-9BF3-2953154B88C1}" type="slidenum">
              <a:rPr lang="sv-SE" smtClean="0"/>
              <a:t>2</a:t>
            </a:fld>
            <a:endParaRPr lang="sv-SE"/>
          </a:p>
        </p:txBody>
      </p:sp>
    </p:spTree>
    <p:extLst>
      <p:ext uri="{BB962C8B-B14F-4D97-AF65-F5344CB8AC3E}">
        <p14:creationId xmlns:p14="http://schemas.microsoft.com/office/powerpoint/2010/main" val="20708969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Bara kort information om varför vi står här och pratar:</a:t>
            </a:r>
          </a:p>
          <a:p>
            <a:r>
              <a:rPr lang="sv-SE"/>
              <a:t>Vårdhygien och alla 14 kommuner ingick ett samverkansavtal den 1 Maj-22, Socialstyrelsen såg under pandemin att kommunerna inte följde </a:t>
            </a:r>
            <a:r>
              <a:rPr lang="sv-SE" b="1"/>
              <a:t>"</a:t>
            </a:r>
            <a:r>
              <a:rPr lang="sv-SE" b="1" err="1"/>
              <a:t>Ledningsystem</a:t>
            </a:r>
            <a:r>
              <a:rPr lang="sv-SE" b="1"/>
              <a:t> för systematiskt kvalitetsarbete"</a:t>
            </a:r>
            <a:r>
              <a:rPr lang="sv-SE"/>
              <a:t> och har pga. det kommit ut med en kompletterande föreskrift </a:t>
            </a:r>
            <a:r>
              <a:rPr lang="sv-SE" b="1"/>
              <a:t>HSLF-FS 2022:44 </a:t>
            </a:r>
            <a:r>
              <a:rPr lang="sv-SE"/>
              <a:t>som from. Nov-22 är ett</a:t>
            </a:r>
            <a:r>
              <a:rPr lang="sv-SE" b="1"/>
              <a:t> SKA krav n</a:t>
            </a:r>
            <a:r>
              <a:rPr lang="sv-SE"/>
              <a:t>ågot som ska utföras i kommunal verksamhet enligt Socialstyrelsen.</a:t>
            </a:r>
            <a:endParaRPr lang="sv-SE">
              <a:cs typeface="Calibri"/>
            </a:endParaRPr>
          </a:p>
          <a:p>
            <a:r>
              <a:rPr lang="sv-SE">
                <a:cs typeface="Calibri"/>
              </a:rPr>
              <a:t>Det finns även </a:t>
            </a:r>
            <a:r>
              <a:rPr lang="sv-SE" b="1"/>
              <a:t>vägledningar </a:t>
            </a:r>
            <a:r>
              <a:rPr lang="sv-SE"/>
              <a:t>att följa som Vägledning för vårdhygieniskt arbete och Vårdrelaterade infektioner vilka är lämpliga dokument att arbeta från.</a:t>
            </a:r>
            <a:endParaRPr lang="sv-SE">
              <a:cs typeface="Calibri"/>
            </a:endParaRPr>
          </a:p>
          <a:p>
            <a:r>
              <a:rPr lang="sv-SE"/>
              <a:t>Det ingår även gällande föreskrifter och författningar i vägledningarna.</a:t>
            </a:r>
            <a:endParaRPr lang="sv-SE">
              <a:cs typeface="Calibri"/>
            </a:endParaRPr>
          </a:p>
          <a:p>
            <a:endParaRPr lang="sv-SE">
              <a:cs typeface="Calibri"/>
            </a:endParaRPr>
          </a:p>
          <a:p>
            <a:r>
              <a:rPr lang="sv-SE">
                <a:cs typeface="Calibri"/>
              </a:rPr>
              <a:t>Förutom det har MAS i alla kommuner kommit in med önskemål om vad man önskar få för stöttning i alla olika kommunala verksamheter där Uppstart av hygienombud och egenkontroller, Utbildning av alla kategorier av vårdpersonal samt enhetschefer i basala hygienrutiner och klädregler samt smitta smittspridning fram.</a:t>
            </a:r>
          </a:p>
          <a:p>
            <a:endParaRPr lang="sv-SE"/>
          </a:p>
          <a:p>
            <a:r>
              <a:rPr lang="sv-SE" b="1" baseline="0"/>
              <a:t>Vårdhygien inom omsorg</a:t>
            </a:r>
            <a:r>
              <a:rPr lang="sv-SE" baseline="0"/>
              <a:t>:</a:t>
            </a:r>
            <a:endParaRPr lang="sv-SE" baseline="0">
              <a:cs typeface="Calibri"/>
            </a:endParaRPr>
          </a:p>
          <a:p>
            <a:r>
              <a:rPr lang="sv-SE"/>
              <a:t>Samma rutiner ska gälla, oavsett vilken verksamhet som utför ett vård- eller omsorgsmoment såsom en vårdcentral eller ett särskilt boende för äldre. Många vård- och omsorgstagare </a:t>
            </a:r>
            <a:r>
              <a:rPr lang="sv-SE" u="sng"/>
              <a:t>har kontakt med flera olika vårdformer, och det kan finnas risk för spridning av exempelvis antibiotikaresistenta bakterier </a:t>
            </a:r>
            <a:r>
              <a:rPr lang="sv-SE"/>
              <a:t>mellan olika vårdenheter och i alla miljöer där vård och omsorg bedrivs. Det innebär att arbetet med att förebygga vårdrelaterade infektioner är lika angeläget inom omsorgen som inom hälso- och sjukvården. </a:t>
            </a:r>
            <a:endParaRPr lang="sv-SE">
              <a:cs typeface="Calibri"/>
            </a:endParaRPr>
          </a:p>
          <a:p>
            <a:endParaRPr lang="sv-SE"/>
          </a:p>
        </p:txBody>
      </p:sp>
      <p:sp>
        <p:nvSpPr>
          <p:cNvPr id="4" name="Platshållare för bildnummer 3"/>
          <p:cNvSpPr>
            <a:spLocks noGrp="1"/>
          </p:cNvSpPr>
          <p:nvPr>
            <p:ph type="sldNum" sz="quarter" idx="10"/>
          </p:nvPr>
        </p:nvSpPr>
        <p:spPr/>
        <p:txBody>
          <a:bodyPr/>
          <a:lstStyle/>
          <a:p>
            <a:fld id="{FB0CB7F7-2DE7-442F-B621-87F2D8E04FE8}" type="slidenum">
              <a:rPr lang="sv-SE" smtClean="0"/>
              <a:t>3</a:t>
            </a:fld>
            <a:endParaRPr lang="sv-SE"/>
          </a:p>
        </p:txBody>
      </p:sp>
    </p:spTree>
    <p:extLst>
      <p:ext uri="{BB962C8B-B14F-4D97-AF65-F5344CB8AC3E}">
        <p14:creationId xmlns:p14="http://schemas.microsoft.com/office/powerpoint/2010/main" val="3077331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kern="1200">
                <a:solidFill>
                  <a:schemeClr val="tx1"/>
                </a:solidFill>
                <a:effectLst/>
                <a:latin typeface="+mn-lt"/>
                <a:ea typeface="+mn-ea"/>
                <a:cs typeface="+mn-cs"/>
              </a:rPr>
              <a:t>- Den 14 </a:t>
            </a:r>
            <a:r>
              <a:rPr lang="sv-SE"/>
              <a:t>juni-</a:t>
            </a:r>
            <a:r>
              <a:rPr lang="sv-SE" sz="1200" b="0" i="0" kern="1200">
                <a:solidFill>
                  <a:schemeClr val="tx1"/>
                </a:solidFill>
                <a:effectLst/>
                <a:latin typeface="+mn-lt"/>
                <a:ea typeface="+mn-ea"/>
                <a:cs typeface="+mn-cs"/>
              </a:rPr>
              <a:t> </a:t>
            </a:r>
            <a:r>
              <a:rPr lang="sv-SE"/>
              <a:t>22 </a:t>
            </a:r>
            <a:r>
              <a:rPr lang="sv-SE" sz="1200" b="0" i="0" kern="1200">
                <a:solidFill>
                  <a:schemeClr val="tx1"/>
                </a:solidFill>
                <a:effectLst/>
                <a:latin typeface="+mn-lt"/>
                <a:ea typeface="+mn-ea"/>
                <a:cs typeface="+mn-cs"/>
              </a:rPr>
              <a:t>beslutade Socialstyrelsen om nya föreskrifter och allmänna råd om att förebygga och förhindra smittspridning inom hemtjänsten, på äldreboenden och på LSS-boenden.</a:t>
            </a:r>
          </a:p>
          <a:p>
            <a:endParaRPr lang="sv-SE" sz="1200" b="0" i="0" kern="1200">
              <a:solidFill>
                <a:schemeClr val="tx1"/>
              </a:solidFill>
              <a:effectLst/>
              <a:latin typeface="+mn-lt"/>
              <a:ea typeface="+mn-ea"/>
              <a:cs typeface="+mn-cs"/>
            </a:endParaRPr>
          </a:p>
          <a:p>
            <a:r>
              <a:rPr lang="sv-SE" sz="1200" b="0" i="0" kern="1200">
                <a:solidFill>
                  <a:schemeClr val="tx1"/>
                </a:solidFill>
                <a:effectLst/>
                <a:latin typeface="+mn-lt"/>
                <a:ea typeface="+mn-ea"/>
                <a:cs typeface="+mn-cs"/>
              </a:rPr>
              <a:t>-Socialstyrelsen har beslutat om </a:t>
            </a:r>
            <a:r>
              <a:rPr lang="sv-SE" sz="1200" b="0" i="0" u="sng" kern="1200">
                <a:solidFill>
                  <a:schemeClr val="tx1"/>
                </a:solidFill>
                <a:effectLst/>
                <a:latin typeface="+mn-lt"/>
                <a:ea typeface="+mn-ea"/>
                <a:cs typeface="+mn-cs"/>
              </a:rPr>
              <a:t>särskilda krav </a:t>
            </a:r>
            <a:r>
              <a:rPr lang="sv-SE" sz="1200" b="0" i="0" kern="1200">
                <a:solidFill>
                  <a:schemeClr val="tx1"/>
                </a:solidFill>
                <a:effectLst/>
                <a:latin typeface="+mn-lt"/>
                <a:ea typeface="+mn-ea"/>
                <a:cs typeface="+mn-cs"/>
              </a:rPr>
              <a:t>på hur hemtjänsten, äldreboenden och LSS-boenden ska arbeta för att förebygga smittor,</a:t>
            </a:r>
          </a:p>
          <a:p>
            <a:endParaRPr lang="sv-SE" sz="1200" b="0" i="0" kern="1200">
              <a:solidFill>
                <a:schemeClr val="tx1"/>
              </a:solidFill>
              <a:effectLst/>
              <a:latin typeface="+mn-lt"/>
              <a:ea typeface="+mn-ea"/>
              <a:cs typeface="+mn-cs"/>
            </a:endParaRPr>
          </a:p>
          <a:p>
            <a:r>
              <a:rPr lang="sv-SE" sz="1200" b="0" i="0" kern="1200">
                <a:solidFill>
                  <a:schemeClr val="tx1"/>
                </a:solidFill>
                <a:effectLst/>
                <a:latin typeface="+mn-lt"/>
                <a:ea typeface="+mn-ea"/>
                <a:cs typeface="+mn-cs"/>
              </a:rPr>
              <a:t>- Reglerna har bland annat tagits fram utifrån lärdomar från pandemin, men syftar till att förebygga </a:t>
            </a:r>
            <a:r>
              <a:rPr lang="sv-SE" sz="1200" b="0" i="0" u="sng" kern="1200">
                <a:solidFill>
                  <a:schemeClr val="tx1"/>
                </a:solidFill>
                <a:effectLst/>
                <a:latin typeface="+mn-lt"/>
                <a:ea typeface="+mn-ea"/>
                <a:cs typeface="+mn-cs"/>
              </a:rPr>
              <a:t>alla typer av smittspridning</a:t>
            </a:r>
            <a:r>
              <a:rPr lang="sv-SE" sz="1200" b="0" i="0" kern="1200">
                <a:solidFill>
                  <a:schemeClr val="tx1"/>
                </a:solidFill>
                <a:effectLst/>
                <a:latin typeface="+mn-lt"/>
                <a:ea typeface="+mn-ea"/>
                <a:cs typeface="+mn-cs"/>
              </a:rPr>
              <a:t>. Att skydda riskgrupper från  utbrott av smittsamma sjukdomar och vårdrelaterade infektioner är alltid viktigt. Vanligt förekommande sjukdomar, som exempelvis influensa och vinterkräksjuka, och vårdrelaterade infektioner , multiresistenta bakterier, orsakar lidande och i värsta fall dödsfall bland personer som har äldreomsorg eller insatser enligt LSS.</a:t>
            </a:r>
            <a:endParaRPr lang="sv-SE"/>
          </a:p>
          <a:p>
            <a:endParaRPr lang="sv-SE"/>
          </a:p>
          <a:p>
            <a:pPr marL="171450" indent="-171450">
              <a:buFontTx/>
              <a:buChar char="-"/>
            </a:pPr>
            <a:r>
              <a:rPr lang="sv-SE"/>
              <a:t>Hur</a:t>
            </a:r>
            <a:r>
              <a:rPr lang="sv-SE" baseline="0"/>
              <a:t> vårdtagaren och närstående kan få information om verksamhetens arbete för att förebygga och förhindra smitta och smittspridning</a:t>
            </a:r>
          </a:p>
          <a:p>
            <a:pPr marL="171450" indent="-171450">
              <a:buFontTx/>
              <a:buChar char="-"/>
            </a:pPr>
            <a:endParaRPr lang="sv-SE" baseline="0"/>
          </a:p>
          <a:p>
            <a:pPr marL="171450" indent="-171450">
              <a:buFont typeface="Arial"/>
              <a:buChar char="•"/>
            </a:pPr>
            <a:r>
              <a:rPr lang="sv-SE" baseline="0"/>
              <a:t>Folkhälsomyndigheten erbjuder en E- utbildning till Enhetschefer utifrån att den här föreskriften tillkommit. </a:t>
            </a:r>
            <a:r>
              <a:rPr lang="sv-SE"/>
              <a:t>Vi</a:t>
            </a:r>
            <a:r>
              <a:rPr lang="sv-SE" baseline="0"/>
              <a:t> </a:t>
            </a:r>
            <a:r>
              <a:rPr lang="sv-SE"/>
              <a:t>tar upp</a:t>
            </a:r>
            <a:r>
              <a:rPr lang="sv-SE" baseline="0"/>
              <a:t> information som vi tycker kompletterar den utbildningen</a:t>
            </a:r>
            <a:r>
              <a:rPr lang="sv-SE"/>
              <a:t> men även att det blir en del upprepningar</a:t>
            </a:r>
            <a:r>
              <a:rPr lang="sv-SE" baseline="0"/>
              <a:t>.</a:t>
            </a:r>
            <a:endParaRPr lang="sv-SE">
              <a:cs typeface="Calibri"/>
            </a:endParaRPr>
          </a:p>
        </p:txBody>
      </p:sp>
      <p:sp>
        <p:nvSpPr>
          <p:cNvPr id="4" name="Platshållare för bildnummer 3"/>
          <p:cNvSpPr>
            <a:spLocks noGrp="1"/>
          </p:cNvSpPr>
          <p:nvPr>
            <p:ph type="sldNum" sz="quarter" idx="10"/>
          </p:nvPr>
        </p:nvSpPr>
        <p:spPr/>
        <p:txBody>
          <a:bodyPr/>
          <a:lstStyle/>
          <a:p>
            <a:fld id="{B91F8827-3447-482C-9BF3-2953154B88C1}" type="slidenum">
              <a:rPr lang="sv-SE" smtClean="0"/>
              <a:t>4</a:t>
            </a:fld>
            <a:endParaRPr lang="sv-SE"/>
          </a:p>
        </p:txBody>
      </p:sp>
    </p:spTree>
    <p:extLst>
      <p:ext uri="{BB962C8B-B14F-4D97-AF65-F5344CB8AC3E}">
        <p14:creationId xmlns:p14="http://schemas.microsoft.com/office/powerpoint/2010/main" val="3641733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Det finns en uppdragsbeskrivning för hygienombud på vårdgivarwebben under Vårdriktlinjer, Vårdhygien och </a:t>
            </a:r>
            <a:r>
              <a:rPr lang="sv-SE" err="1"/>
              <a:t>hygineombudspuffen</a:t>
            </a:r>
            <a:r>
              <a:rPr lang="sv-SE"/>
              <a:t>. Längst ner i den Uppdragsbeskrivningen finns det ett avtal som EC och ombudet kan skriva under. </a:t>
            </a:r>
            <a:endParaRPr lang="sv-SE">
              <a:cs typeface="Calibri"/>
            </a:endParaRPr>
          </a:p>
          <a:p>
            <a:endParaRPr lang="sv-SE"/>
          </a:p>
          <a:p>
            <a:endParaRPr lang="sv-SE">
              <a:cs typeface="Calibri"/>
            </a:endParaRPr>
          </a:p>
        </p:txBody>
      </p:sp>
      <p:sp>
        <p:nvSpPr>
          <p:cNvPr id="4" name="Platshållare för bildnummer 3"/>
          <p:cNvSpPr>
            <a:spLocks noGrp="1"/>
          </p:cNvSpPr>
          <p:nvPr>
            <p:ph type="sldNum" sz="quarter" idx="10"/>
          </p:nvPr>
        </p:nvSpPr>
        <p:spPr/>
        <p:txBody>
          <a:bodyPr/>
          <a:lstStyle/>
          <a:p>
            <a:fld id="{B91F8827-3447-482C-9BF3-2953154B88C1}" type="slidenum">
              <a:rPr lang="sv-SE" smtClean="0"/>
              <a:t>5</a:t>
            </a:fld>
            <a:endParaRPr lang="sv-SE"/>
          </a:p>
        </p:txBody>
      </p:sp>
    </p:spTree>
    <p:extLst>
      <p:ext uri="{BB962C8B-B14F-4D97-AF65-F5344CB8AC3E}">
        <p14:creationId xmlns:p14="http://schemas.microsoft.com/office/powerpoint/2010/main" val="7350895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cs typeface="Calibri"/>
              </a:rPr>
              <a:t>Enhetschefens roll i hygienombudets uppdragsbeskrivning</a:t>
            </a:r>
            <a:endParaRPr lang="sv-SE"/>
          </a:p>
        </p:txBody>
      </p:sp>
      <p:sp>
        <p:nvSpPr>
          <p:cNvPr id="4" name="Platshållare för bildnummer 3"/>
          <p:cNvSpPr>
            <a:spLocks noGrp="1"/>
          </p:cNvSpPr>
          <p:nvPr>
            <p:ph type="sldNum" sz="quarter" idx="10"/>
          </p:nvPr>
        </p:nvSpPr>
        <p:spPr/>
        <p:txBody>
          <a:bodyPr/>
          <a:lstStyle/>
          <a:p>
            <a:fld id="{B91F8827-3447-482C-9BF3-2953154B88C1}" type="slidenum">
              <a:rPr lang="sv-SE" smtClean="0"/>
              <a:t>6</a:t>
            </a:fld>
            <a:endParaRPr lang="sv-SE"/>
          </a:p>
        </p:txBody>
      </p:sp>
    </p:spTree>
    <p:extLst>
      <p:ext uri="{BB962C8B-B14F-4D97-AF65-F5344CB8AC3E}">
        <p14:creationId xmlns:p14="http://schemas.microsoft.com/office/powerpoint/2010/main" val="4205111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a:t>På Vårdgivarwebben -&gt; vårdriktlinjer -&gt; vårdhygien -&gt; basala hygienriktlinjer -&gt; </a:t>
            </a:r>
            <a:r>
              <a:rPr lang="sv-SE" b="0" baseline="0"/>
              <a:t> </a:t>
            </a:r>
            <a:r>
              <a:rPr lang="sv-SE" b="0"/>
              <a:t>E-utbildning</a:t>
            </a:r>
            <a:r>
              <a:rPr lang="sv-SE" b="0" baseline="0"/>
              <a:t> </a:t>
            </a:r>
            <a:r>
              <a:rPr lang="sv-SE"/>
              <a:t>finns hygienobservatör (ombuds) - och Basala </a:t>
            </a:r>
            <a:r>
              <a:rPr lang="sv-SE" err="1"/>
              <a:t>hygienrutinerutbildningen</a:t>
            </a:r>
            <a:r>
              <a:rPr lang="sv-SE"/>
              <a:t> att se.</a:t>
            </a:r>
            <a:endParaRPr lang="sv-SE" b="0" baseline="0"/>
          </a:p>
          <a:p>
            <a:endParaRPr lang="sv-SE" b="0" baseline="0"/>
          </a:p>
          <a:p>
            <a:r>
              <a:rPr lang="sv-SE" b="1" baseline="0"/>
              <a:t>Korrekt utförd: </a:t>
            </a:r>
            <a:r>
              <a:rPr lang="sv-SE" b="0" baseline="0"/>
              <a:t>Gnidit in handspriten i 20-30 sekunder. Inte tagit sprit som man sedan flaxar bort eller gnider av på byxorna.</a:t>
            </a:r>
            <a:r>
              <a:rPr lang="sv-SE"/>
              <a:t> Spriten dunstar i luften och det mjukgörande medlet gör inte sin verkan.</a:t>
            </a:r>
            <a:endParaRPr lang="sv-SE" b="0" baseline="0">
              <a:cs typeface="Calibri"/>
            </a:endParaRPr>
          </a:p>
          <a:p>
            <a:endParaRPr lang="sv-SE" b="0" baseline="0"/>
          </a:p>
          <a:p>
            <a:r>
              <a:rPr lang="sv-SE" b="1"/>
              <a:t>Observationerna ska utföras vid patientnära arbete </a:t>
            </a:r>
            <a:r>
              <a:rPr lang="sv-SE"/>
              <a:t>exempelvis omvårdnad, undersökning och behandling.</a:t>
            </a:r>
          </a:p>
          <a:p>
            <a:endParaRPr lang="sv-SE" b="0"/>
          </a:p>
        </p:txBody>
      </p:sp>
      <p:sp>
        <p:nvSpPr>
          <p:cNvPr id="4" name="Platshållare för bildnummer 3"/>
          <p:cNvSpPr>
            <a:spLocks noGrp="1"/>
          </p:cNvSpPr>
          <p:nvPr>
            <p:ph type="sldNum" sz="quarter" idx="10"/>
          </p:nvPr>
        </p:nvSpPr>
        <p:spPr/>
        <p:txBody>
          <a:bodyPr/>
          <a:lstStyle/>
          <a:p>
            <a:fld id="{B91F8827-3447-482C-9BF3-2953154B88C1}" type="slidenum">
              <a:rPr lang="sv-SE" smtClean="0"/>
              <a:t>10</a:t>
            </a:fld>
            <a:endParaRPr lang="sv-SE"/>
          </a:p>
        </p:txBody>
      </p:sp>
    </p:spTree>
    <p:extLst>
      <p:ext uri="{BB962C8B-B14F-4D97-AF65-F5344CB8AC3E}">
        <p14:creationId xmlns:p14="http://schemas.microsoft.com/office/powerpoint/2010/main" val="17648944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a:t>Naglar:</a:t>
            </a:r>
            <a:r>
              <a:rPr lang="sv-SE"/>
              <a:t> Med korta naglar menas att naglarna inte syns ovanför fingertoppen när man håller handflatan</a:t>
            </a:r>
            <a:endParaRPr lang="sv-SE" baseline="0"/>
          </a:p>
          <a:p>
            <a:r>
              <a:rPr lang="sv-SE" b="1" baseline="0"/>
              <a:t>Huvudduk:</a:t>
            </a:r>
            <a:r>
              <a:rPr lang="sv-SE" baseline="0"/>
              <a:t> Liknas vid hår och ska vara korrekt instoppad innanför arbetsdräkten</a:t>
            </a:r>
            <a:endParaRPr lang="sv-SE"/>
          </a:p>
        </p:txBody>
      </p:sp>
      <p:sp>
        <p:nvSpPr>
          <p:cNvPr id="4" name="Platshållare för bildnummer 3"/>
          <p:cNvSpPr>
            <a:spLocks noGrp="1"/>
          </p:cNvSpPr>
          <p:nvPr>
            <p:ph type="sldNum" sz="quarter" idx="10"/>
          </p:nvPr>
        </p:nvSpPr>
        <p:spPr/>
        <p:txBody>
          <a:bodyPr/>
          <a:lstStyle/>
          <a:p>
            <a:fld id="{B91F8827-3447-482C-9BF3-2953154B88C1}" type="slidenum">
              <a:rPr lang="sv-SE" smtClean="0"/>
              <a:t>11</a:t>
            </a:fld>
            <a:endParaRPr lang="sv-SE"/>
          </a:p>
        </p:txBody>
      </p:sp>
    </p:spTree>
    <p:extLst>
      <p:ext uri="{BB962C8B-B14F-4D97-AF65-F5344CB8AC3E}">
        <p14:creationId xmlns:p14="http://schemas.microsoft.com/office/powerpoint/2010/main" val="10658170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1" i="0" u="none" strike="noStrike" kern="1200" cap="none" spc="0" normalizeH="0" baseline="0" noProof="0">
                <a:ln>
                  <a:noFill/>
                </a:ln>
                <a:solidFill>
                  <a:prstClr val="black"/>
                </a:solidFill>
                <a:effectLst/>
                <a:uLnTx/>
                <a:uFillTx/>
                <a:latin typeface="+mn-lt"/>
                <a:ea typeface="+mn-ea"/>
                <a:cs typeface="+mn-cs"/>
              </a:rPr>
              <a:t>Förkläde: </a:t>
            </a:r>
            <a:r>
              <a:rPr kumimoji="0" lang="sv-SE" sz="1200" b="0" i="0" u="none" strike="noStrike" kern="1200" cap="none" spc="0" normalizeH="0" baseline="0" noProof="0">
                <a:ln>
                  <a:noFill/>
                </a:ln>
                <a:solidFill>
                  <a:prstClr val="black"/>
                </a:solidFill>
                <a:effectLst/>
                <a:uLnTx/>
                <a:uFillTx/>
                <a:latin typeface="+mn-lt"/>
                <a:ea typeface="+mn-ea"/>
                <a:cs typeface="+mn-cs"/>
              </a:rPr>
              <a:t>Byte av KAD-påse, spola kateter, sugning av luftvägar, duschning el tvätt av patient, </a:t>
            </a:r>
          </a:p>
          <a:p>
            <a:pPr>
              <a:defRPr/>
            </a:pPr>
            <a:r>
              <a:rPr kumimoji="0" lang="sv-SE" sz="1200" b="0" i="0" u="none" strike="noStrike" kern="1200" cap="none" spc="0" normalizeH="0" baseline="0" noProof="0">
                <a:ln>
                  <a:noFill/>
                </a:ln>
                <a:solidFill>
                  <a:prstClr val="black"/>
                </a:solidFill>
                <a:effectLst/>
                <a:uLnTx/>
                <a:uFillTx/>
                <a:latin typeface="+mn-lt"/>
                <a:ea typeface="+mn-ea"/>
                <a:cs typeface="+mn-cs"/>
              </a:rPr>
              <a:t>Långärmat förkläde på vissa enheter ex </a:t>
            </a:r>
            <a:r>
              <a:rPr kumimoji="0" lang="sv-SE" sz="1200" b="0" i="0" u="none" strike="noStrike" kern="1200" cap="none" spc="0" normalizeH="0" baseline="0" noProof="0" err="1">
                <a:ln>
                  <a:noFill/>
                </a:ln>
                <a:solidFill>
                  <a:prstClr val="black"/>
                </a:solidFill>
                <a:effectLst/>
                <a:uLnTx/>
                <a:uFillTx/>
                <a:latin typeface="+mn-lt"/>
                <a:ea typeface="+mn-ea"/>
                <a:cs typeface="+mn-cs"/>
              </a:rPr>
              <a:t>neo</a:t>
            </a:r>
            <a:r>
              <a:rPr kumimoji="0" lang="sv-SE" sz="1200" b="0" i="0" u="none" strike="noStrike" kern="1200" cap="none" spc="0" normalizeH="0" baseline="0" noProof="0">
                <a:ln>
                  <a:noFill/>
                </a:ln>
                <a:solidFill>
                  <a:prstClr val="black"/>
                </a:solidFill>
                <a:effectLst/>
                <a:uLnTx/>
                <a:uFillTx/>
                <a:latin typeface="+mn-lt"/>
                <a:ea typeface="+mn-ea"/>
                <a:cs typeface="+mn-cs"/>
              </a:rPr>
              <a:t>, förlossningen</a:t>
            </a:r>
            <a:r>
              <a:rPr lang="sv-SE">
                <a:solidFill>
                  <a:prstClr val="black"/>
                </a:solidFill>
              </a:rPr>
              <a:t>, annars om någon badar i avföring i sängen som man måste ta reda på eller om man vårdar en patient med skabb.</a:t>
            </a:r>
            <a:endParaRPr kumimoji="0" lang="sv-SE" sz="1200" b="1" i="0" u="none" strike="noStrike" kern="1200" cap="none" spc="0" normalizeH="0" baseline="0" noProof="0">
              <a:ln>
                <a:noFill/>
              </a:ln>
              <a:solidFill>
                <a:prstClr val="black"/>
              </a:solidFill>
              <a:effectLst/>
              <a:uLnTx/>
              <a:uFillTx/>
              <a:latin typeface="+mn-lt"/>
              <a:ea typeface="+mn-ea"/>
              <a:cs typeface="+mn-cs"/>
            </a:endParaRPr>
          </a:p>
          <a:p>
            <a:endParaRPr lang="sv-SE" baseline="0"/>
          </a:p>
          <a:p>
            <a:r>
              <a:rPr lang="sv-SE" b="1"/>
              <a:t>Handskar: </a:t>
            </a:r>
            <a:r>
              <a:rPr lang="sv-SE"/>
              <a:t>Vid arbetsmoment med risk för att komma i kontakt med kroppsvätskor eller kemiska medel tex. injektioner, sätta infarter, provtagning, bäddning av använd säng med risk för kroppsvätska, hantering av smutsigt gods och avfall, städning av toalett, såromläggning, dusch och personlig hygien av patient, </a:t>
            </a:r>
            <a:r>
              <a:rPr lang="sv-SE" err="1"/>
              <a:t>ytdesinfektion</a:t>
            </a:r>
            <a:r>
              <a:rPr lang="sv-SE"/>
              <a:t>, inom tandvården används handskar vid undersökning och behandling.</a:t>
            </a:r>
            <a:endParaRPr lang="sv-SE">
              <a:cs typeface="Calibri"/>
            </a:endParaRPr>
          </a:p>
        </p:txBody>
      </p:sp>
      <p:sp>
        <p:nvSpPr>
          <p:cNvPr id="4" name="Platshållare för bildnummer 3"/>
          <p:cNvSpPr>
            <a:spLocks noGrp="1"/>
          </p:cNvSpPr>
          <p:nvPr>
            <p:ph type="sldNum" sz="quarter" idx="10"/>
          </p:nvPr>
        </p:nvSpPr>
        <p:spPr/>
        <p:txBody>
          <a:bodyPr/>
          <a:lstStyle/>
          <a:p>
            <a:fld id="{B91F8827-3447-482C-9BF3-2953154B88C1}" type="slidenum">
              <a:rPr lang="sv-SE" smtClean="0"/>
              <a:t>12</a:t>
            </a:fld>
            <a:endParaRPr lang="sv-SE"/>
          </a:p>
        </p:txBody>
      </p:sp>
    </p:spTree>
    <p:extLst>
      <p:ext uri="{BB962C8B-B14F-4D97-AF65-F5344CB8AC3E}">
        <p14:creationId xmlns:p14="http://schemas.microsoft.com/office/powerpoint/2010/main" val="30763930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format</a:t>
            </a:r>
            <a:endParaRPr lang="en-US"/>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endParaRPr lang="en-US"/>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282023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format</a:t>
            </a:r>
            <a:endParaRPr lang="en-US"/>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831735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format</a:t>
            </a:r>
            <a:endParaRPr lang="en-US"/>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19328498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format</a:t>
            </a:r>
            <a:endParaRPr lang="en-US"/>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13638104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format</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179989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format</a:t>
            </a:r>
            <a:endParaRPr lang="en-US"/>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741048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834227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format</a:t>
            </a:r>
            <a:endParaRPr lang="en-US"/>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139710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 Titel &amp; presentatör">
    <p:spTree>
      <p:nvGrpSpPr>
        <p:cNvPr id="1" name=""/>
        <p:cNvGrpSpPr/>
        <p:nvPr/>
      </p:nvGrpSpPr>
      <p:grpSpPr>
        <a:xfrm>
          <a:off x="0" y="0"/>
          <a:ext cx="0" cy="0"/>
          <a:chOff x="0" y="0"/>
          <a:chExt cx="0" cy="0"/>
        </a:xfrm>
      </p:grpSpPr>
      <p:sp>
        <p:nvSpPr>
          <p:cNvPr id="7" name="Rubrik 1"/>
          <p:cNvSpPr>
            <a:spLocks noGrp="1"/>
          </p:cNvSpPr>
          <p:nvPr>
            <p:ph type="title"/>
          </p:nvPr>
        </p:nvSpPr>
        <p:spPr>
          <a:xfrm>
            <a:off x="1758670" y="1445778"/>
            <a:ext cx="8663873" cy="1348671"/>
          </a:xfrm>
          <a:prstGeom prst="rect">
            <a:avLst/>
          </a:prstGeom>
        </p:spPr>
        <p:txBody>
          <a:bodyPr anchor="b"/>
          <a:lstStyle>
            <a:lvl1pPr algn="ctr">
              <a:defRPr sz="4267" b="1">
                <a:solidFill>
                  <a:srgbClr val="0070C0"/>
                </a:solidFill>
              </a:defRPr>
            </a:lvl1pPr>
          </a:lstStyle>
          <a:p>
            <a:r>
              <a:rPr lang="sv-SE"/>
              <a:t>Klicka här för att ändra format</a:t>
            </a:r>
          </a:p>
        </p:txBody>
      </p:sp>
      <p:sp>
        <p:nvSpPr>
          <p:cNvPr id="8" name="Platshållare för text 12"/>
          <p:cNvSpPr>
            <a:spLocks noGrp="1"/>
          </p:cNvSpPr>
          <p:nvPr>
            <p:ph type="body" sz="quarter" idx="14"/>
          </p:nvPr>
        </p:nvSpPr>
        <p:spPr>
          <a:xfrm>
            <a:off x="1758670" y="2836653"/>
            <a:ext cx="8674663" cy="918052"/>
          </a:xfrm>
          <a:prstGeom prst="rect">
            <a:avLst/>
          </a:prstGeom>
        </p:spPr>
        <p:txBody>
          <a:bodyPr anchor="ctr"/>
          <a:lstStyle>
            <a:lvl1pPr marL="0" indent="0" algn="ctr">
              <a:buNone/>
              <a:defRPr sz="2667" b="0">
                <a:latin typeface="Arial" panose="020B0604020202020204" pitchFamily="34" charset="0"/>
                <a:cs typeface="Arial" panose="020B0604020202020204" pitchFamily="34" charset="0"/>
              </a:defRPr>
            </a:lvl1pPr>
            <a:lvl2pPr>
              <a:defRPr sz="2133">
                <a:latin typeface="Arial" panose="020B0604020202020204" pitchFamily="34" charset="0"/>
                <a:cs typeface="Arial" panose="020B0604020202020204" pitchFamily="34" charset="0"/>
              </a:defRPr>
            </a:lvl2pPr>
            <a:lvl3pPr>
              <a:defRPr sz="2133">
                <a:latin typeface="Arial" panose="020B0604020202020204" pitchFamily="34" charset="0"/>
                <a:cs typeface="Arial" panose="020B0604020202020204" pitchFamily="34" charset="0"/>
              </a:defRPr>
            </a:lvl3pPr>
            <a:lvl4pPr>
              <a:defRPr sz="2133">
                <a:latin typeface="Arial" panose="020B0604020202020204" pitchFamily="34" charset="0"/>
                <a:cs typeface="Arial" panose="020B0604020202020204" pitchFamily="34" charset="0"/>
              </a:defRPr>
            </a:lvl4pPr>
            <a:lvl5pPr>
              <a:defRPr sz="2133">
                <a:latin typeface="Arial" panose="020B0604020202020204" pitchFamily="34" charset="0"/>
                <a:cs typeface="Arial" panose="020B0604020202020204" pitchFamily="34" charset="0"/>
              </a:defRPr>
            </a:lvl5pPr>
          </a:lstStyle>
          <a:p>
            <a:pPr lvl="0"/>
            <a:r>
              <a:rPr lang="sv-SE"/>
              <a:t>Klicka här för att ändra format på bakgrundstexten</a:t>
            </a:r>
          </a:p>
        </p:txBody>
      </p:sp>
    </p:spTree>
    <p:extLst>
      <p:ext uri="{BB962C8B-B14F-4D97-AF65-F5344CB8AC3E}">
        <p14:creationId xmlns:p14="http://schemas.microsoft.com/office/powerpoint/2010/main" val="13233015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Bara figur eller bild">
    <p:spTree>
      <p:nvGrpSpPr>
        <p:cNvPr id="1" name=""/>
        <p:cNvGrpSpPr/>
        <p:nvPr/>
      </p:nvGrpSpPr>
      <p:grpSpPr>
        <a:xfrm>
          <a:off x="0" y="0"/>
          <a:ext cx="0" cy="0"/>
          <a:chOff x="0" y="0"/>
          <a:chExt cx="0" cy="0"/>
        </a:xfrm>
      </p:grpSpPr>
      <p:sp>
        <p:nvSpPr>
          <p:cNvPr id="16" name="Platshållare för innehåll 2"/>
          <p:cNvSpPr>
            <a:spLocks noGrp="1"/>
          </p:cNvSpPr>
          <p:nvPr>
            <p:ph sz="half" idx="1"/>
          </p:nvPr>
        </p:nvSpPr>
        <p:spPr>
          <a:xfrm>
            <a:off x="1512712" y="474134"/>
            <a:ext cx="9223021" cy="5344583"/>
          </a:xfrm>
          <a:prstGeom prst="rect">
            <a:avLst/>
          </a:prstGeom>
        </p:spPr>
        <p:txBody>
          <a:bodyPr/>
          <a:lstStyle>
            <a:lvl1pPr marL="0" indent="0">
              <a:lnSpc>
                <a:spcPct val="110000"/>
              </a:lnSpc>
              <a:spcBef>
                <a:spcPts val="1067"/>
              </a:spcBef>
              <a:buFont typeface="Arial" panose="020B0604020202020204" pitchFamily="34" charset="0"/>
              <a:buNone/>
              <a:defRPr sz="2133">
                <a:latin typeface="+mn-lt"/>
              </a:defRPr>
            </a:lvl1pPr>
            <a:lvl2pPr marL="1096406" indent="-380990">
              <a:buFont typeface="Arial" panose="020B0604020202020204" pitchFamily="34" charset="0"/>
              <a:buChar char="•"/>
              <a:defRPr sz="2133"/>
            </a:lvl2pPr>
            <a:lvl3pPr>
              <a:defRPr sz="2667"/>
            </a:lvl3pPr>
            <a:lvl4pPr>
              <a:defRPr sz="2400"/>
            </a:lvl4pPr>
            <a:lvl5pPr>
              <a:defRPr sz="2400"/>
            </a:lvl5pPr>
            <a:lvl6pPr>
              <a:defRPr sz="2400"/>
            </a:lvl6pPr>
            <a:lvl7pPr>
              <a:defRPr sz="2400"/>
            </a:lvl7pPr>
            <a:lvl8pPr>
              <a:defRPr sz="2400"/>
            </a:lvl8pPr>
            <a:lvl9pPr>
              <a:defRPr sz="2400"/>
            </a:lvl9pPr>
          </a:lstStyle>
          <a:p>
            <a:pPr lvl="0"/>
            <a:r>
              <a:rPr lang="sv-SE"/>
              <a:t>Klicka här för att ändra format på bakgrundstexten</a:t>
            </a:r>
          </a:p>
        </p:txBody>
      </p:sp>
    </p:spTree>
    <p:extLst>
      <p:ext uri="{BB962C8B-B14F-4D97-AF65-F5344CB8AC3E}">
        <p14:creationId xmlns:p14="http://schemas.microsoft.com/office/powerpoint/2010/main" val="35684259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914400" y="2130426"/>
            <a:ext cx="10363200" cy="1470025"/>
          </a:xfrm>
        </p:spPr>
        <p:txBody>
          <a:bodyPr/>
          <a:lstStyle/>
          <a:p>
            <a:r>
              <a:rPr lang="sv-SE"/>
              <a:t>Klicka här för att ändra format</a:t>
            </a:r>
          </a:p>
        </p:txBody>
      </p:sp>
      <p:sp>
        <p:nvSpPr>
          <p:cNvPr id="3" name="Underrubrik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format på underrubrik i bakgrunden</a:t>
            </a:r>
          </a:p>
        </p:txBody>
      </p:sp>
      <p:sp>
        <p:nvSpPr>
          <p:cNvPr id="4" name="Platshållare för datum 3"/>
          <p:cNvSpPr>
            <a:spLocks noGrp="1"/>
          </p:cNvSpPr>
          <p:nvPr>
            <p:ph type="dt" sz="half" idx="10"/>
          </p:nvPr>
        </p:nvSpPr>
        <p:spPr/>
        <p:txBody>
          <a:bodyPr/>
          <a:lstStyle/>
          <a:p>
            <a:fld id="{99C5EB05-C5F4-4644-B8EC-4255F739B073}" type="datetimeFigureOut">
              <a:rPr lang="sv-SE" smtClean="0">
                <a:solidFill>
                  <a:prstClr val="black">
                    <a:tint val="75000"/>
                  </a:prstClr>
                </a:solidFill>
              </a:rPr>
              <a:pPr/>
              <a:t>2023-12-12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pPr>
              <a:defRPr/>
            </a:pPr>
            <a:r>
              <a:rPr lang="sv-SE">
                <a:solidFill>
                  <a:prstClr val="black">
                    <a:tint val="75000"/>
                  </a:prstClr>
                </a:solidFill>
              </a:rPr>
              <a:t>BILD </a:t>
            </a:r>
            <a:fld id="{C6CBCD99-8C03-48AC-96CD-ABFE53CB4A06}" type="slidenum">
              <a:rPr lang="sv-SE" smtClean="0">
                <a:solidFill>
                  <a:prstClr val="black">
                    <a:tint val="75000"/>
                  </a:prstClr>
                </a:solidFill>
              </a:rPr>
              <a:pPr>
                <a:defRPr/>
              </a:pPr>
              <a:t>‹#›</a:t>
            </a:fld>
            <a:endParaRPr lang="sv-SE">
              <a:solidFill>
                <a:prstClr val="black">
                  <a:tint val="75000"/>
                </a:prstClr>
              </a:solidFill>
            </a:endParaRPr>
          </a:p>
        </p:txBody>
      </p:sp>
    </p:spTree>
    <p:extLst>
      <p:ext uri="{BB962C8B-B14F-4D97-AF65-F5344CB8AC3E}">
        <p14:creationId xmlns:p14="http://schemas.microsoft.com/office/powerpoint/2010/main" val="1911902880"/>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sv-SE"/>
              <a:t>Klicka här för att ändra format</a:t>
            </a:r>
            <a:endParaRPr lang="en-US"/>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18489879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8359E03C-60BC-47AB-9A79-9CBE55A2AA80}" type="datetimeFigureOut">
              <a:rPr lang="sv-SE" smtClean="0">
                <a:solidFill>
                  <a:prstClr val="black">
                    <a:tint val="75000"/>
                  </a:prstClr>
                </a:solidFill>
              </a:rPr>
              <a:pPr/>
              <a:t>2023-12-12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pPr>
              <a:defRPr/>
            </a:pPr>
            <a:r>
              <a:rPr lang="sv-SE">
                <a:solidFill>
                  <a:prstClr val="black">
                    <a:tint val="75000"/>
                  </a:prstClr>
                </a:solidFill>
              </a:rPr>
              <a:t>BILD </a:t>
            </a:r>
            <a:fld id="{AA0D5D80-9B78-4F73-AEAF-B0DCDE3A3C56}" type="slidenum">
              <a:rPr lang="sv-SE" smtClean="0">
                <a:solidFill>
                  <a:prstClr val="black">
                    <a:tint val="75000"/>
                  </a:prstClr>
                </a:solidFill>
              </a:rPr>
              <a:pPr>
                <a:defRPr/>
              </a:pPr>
              <a:t>‹#›</a:t>
            </a:fld>
            <a:endParaRPr lang="sv-SE">
              <a:solidFill>
                <a:prstClr val="black">
                  <a:tint val="75000"/>
                </a:prstClr>
              </a:solidFill>
            </a:endParaRPr>
          </a:p>
        </p:txBody>
      </p:sp>
    </p:spTree>
    <p:extLst>
      <p:ext uri="{BB962C8B-B14F-4D97-AF65-F5344CB8AC3E}">
        <p14:creationId xmlns:p14="http://schemas.microsoft.com/office/powerpoint/2010/main" val="11675157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963084" y="4406901"/>
            <a:ext cx="10363200" cy="1362075"/>
          </a:xfrm>
        </p:spPr>
        <p:txBody>
          <a:bodyPr anchor="t"/>
          <a:lstStyle>
            <a:lvl1pPr algn="l">
              <a:defRPr sz="4000" b="1" cap="all"/>
            </a:lvl1pPr>
          </a:lstStyle>
          <a:p>
            <a:r>
              <a:rPr lang="sv-SE"/>
              <a:t>Klicka här för att ändra format</a:t>
            </a:r>
          </a:p>
        </p:txBody>
      </p:sp>
      <p:sp>
        <p:nvSpPr>
          <p:cNvPr id="3" name="Platshållare för tex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Platshållare för datum 3"/>
          <p:cNvSpPr>
            <a:spLocks noGrp="1"/>
          </p:cNvSpPr>
          <p:nvPr>
            <p:ph type="dt" sz="half" idx="10"/>
          </p:nvPr>
        </p:nvSpPr>
        <p:spPr/>
        <p:txBody>
          <a:bodyPr/>
          <a:lstStyle/>
          <a:p>
            <a:fld id="{99C5EB05-C5F4-4644-B8EC-4255F739B073}" type="datetimeFigureOut">
              <a:rPr lang="sv-SE" smtClean="0">
                <a:solidFill>
                  <a:prstClr val="black">
                    <a:tint val="75000"/>
                  </a:prstClr>
                </a:solidFill>
              </a:rPr>
              <a:pPr/>
              <a:t>2023-12-12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pPr>
              <a:defRPr/>
            </a:pPr>
            <a:r>
              <a:rPr lang="sv-SE">
                <a:solidFill>
                  <a:prstClr val="black">
                    <a:tint val="75000"/>
                  </a:prstClr>
                </a:solidFill>
              </a:rPr>
              <a:t>BILD </a:t>
            </a:r>
            <a:fld id="{C6CBCD99-8C03-48AC-96CD-ABFE53CB4A06}" type="slidenum">
              <a:rPr lang="sv-SE" smtClean="0">
                <a:solidFill>
                  <a:prstClr val="black">
                    <a:tint val="75000"/>
                  </a:prstClr>
                </a:solidFill>
              </a:rPr>
              <a:pPr>
                <a:defRPr/>
              </a:pPr>
              <a:t>‹#›</a:t>
            </a:fld>
            <a:endParaRPr lang="sv-SE">
              <a:solidFill>
                <a:prstClr val="black">
                  <a:tint val="75000"/>
                </a:prstClr>
              </a:solidFill>
            </a:endParaRPr>
          </a:p>
        </p:txBody>
      </p:sp>
    </p:spTree>
    <p:extLst>
      <p:ext uri="{BB962C8B-B14F-4D97-AF65-F5344CB8AC3E}">
        <p14:creationId xmlns:p14="http://schemas.microsoft.com/office/powerpoint/2010/main" val="959064567"/>
      </p:ext>
    </p:extLst>
  </p:cSld>
  <p:clrMapOvr>
    <a:masterClrMapping/>
  </p:clrMapOvr>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innehåll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8643070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a:t>Klicka här för att ändra format</a:t>
            </a:r>
          </a:p>
        </p:txBody>
      </p:sp>
      <p:sp>
        <p:nvSpPr>
          <p:cNvPr id="3" name="Platshållare för tex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8" name="Platshållare för sidfot 7"/>
          <p:cNvSpPr>
            <a:spLocks noGrp="1"/>
          </p:cNvSpPr>
          <p:nvPr>
            <p:ph type="ftr" sz="quarter" idx="11"/>
          </p:nvPr>
        </p:nvSpPr>
        <p:spPr/>
        <p:txBody>
          <a:bodyPr/>
          <a:lstStyle/>
          <a:p>
            <a:endParaRPr lang="sv-SE">
              <a:solidFill>
                <a:prstClr val="black">
                  <a:tint val="75000"/>
                </a:prstClr>
              </a:solidFill>
            </a:endParaRPr>
          </a:p>
        </p:txBody>
      </p:sp>
      <p:sp>
        <p:nvSpPr>
          <p:cNvPr id="9" name="Platshållare för bildnummer 8"/>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5722138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99C5EB05-C5F4-4644-B8EC-4255F739B073}" type="datetimeFigureOut">
              <a:rPr lang="sv-SE" smtClean="0">
                <a:solidFill>
                  <a:prstClr val="black">
                    <a:tint val="75000"/>
                  </a:prstClr>
                </a:solidFill>
              </a:rPr>
              <a:pPr/>
              <a:t>2023-12-12</a:t>
            </a:fld>
            <a:endParaRPr lang="sv-SE">
              <a:solidFill>
                <a:prstClr val="black">
                  <a:tint val="75000"/>
                </a:prstClr>
              </a:solidFill>
            </a:endParaRPr>
          </a:p>
        </p:txBody>
      </p:sp>
      <p:sp>
        <p:nvSpPr>
          <p:cNvPr id="4" name="Platshållare för sidfot 3"/>
          <p:cNvSpPr>
            <a:spLocks noGrp="1"/>
          </p:cNvSpPr>
          <p:nvPr>
            <p:ph type="ftr" sz="quarter" idx="11"/>
          </p:nvPr>
        </p:nvSpPr>
        <p:spPr/>
        <p:txBody>
          <a:bodyPr/>
          <a:lstStyle/>
          <a:p>
            <a:endParaRPr lang="sv-SE">
              <a:solidFill>
                <a:prstClr val="black">
                  <a:tint val="75000"/>
                </a:prstClr>
              </a:solidFill>
            </a:endParaRPr>
          </a:p>
        </p:txBody>
      </p:sp>
      <p:sp>
        <p:nvSpPr>
          <p:cNvPr id="5" name="Platshållare för bildnummer 4"/>
          <p:cNvSpPr>
            <a:spLocks noGrp="1"/>
          </p:cNvSpPr>
          <p:nvPr>
            <p:ph type="sldNum" sz="quarter" idx="12"/>
          </p:nvPr>
        </p:nvSpPr>
        <p:spPr/>
        <p:txBody>
          <a:bodyPr/>
          <a:lstStyle/>
          <a:p>
            <a:pPr>
              <a:defRPr/>
            </a:pPr>
            <a:r>
              <a:rPr lang="sv-SE">
                <a:solidFill>
                  <a:prstClr val="black">
                    <a:tint val="75000"/>
                  </a:prstClr>
                </a:solidFill>
              </a:rPr>
              <a:t>BILD </a:t>
            </a:r>
            <a:fld id="{C6CBCD99-8C03-48AC-96CD-ABFE53CB4A06}" type="slidenum">
              <a:rPr lang="sv-SE" smtClean="0">
                <a:solidFill>
                  <a:prstClr val="black">
                    <a:tint val="75000"/>
                  </a:prstClr>
                </a:solidFill>
              </a:rPr>
              <a:pPr>
                <a:defRPr/>
              </a:pPr>
              <a:t>‹#›</a:t>
            </a:fld>
            <a:endParaRPr lang="sv-SE">
              <a:solidFill>
                <a:prstClr val="black">
                  <a:tint val="75000"/>
                </a:prstClr>
              </a:solidFill>
            </a:endParaRPr>
          </a:p>
        </p:txBody>
      </p:sp>
    </p:spTree>
    <p:extLst>
      <p:ext uri="{BB962C8B-B14F-4D97-AF65-F5344CB8AC3E}">
        <p14:creationId xmlns:p14="http://schemas.microsoft.com/office/powerpoint/2010/main" val="2243516464"/>
      </p:ext>
    </p:extLst>
  </p:cSld>
  <p:clrMapOvr>
    <a:masterClrMapping/>
  </p:clrMapOvr>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3" name="Platshållare för sidfot 2"/>
          <p:cNvSpPr>
            <a:spLocks noGrp="1"/>
          </p:cNvSpPr>
          <p:nvPr>
            <p:ph type="ftr" sz="quarter" idx="11"/>
          </p:nvPr>
        </p:nvSpPr>
        <p:spPr/>
        <p:txBody>
          <a:bodyPr/>
          <a:lstStyle/>
          <a:p>
            <a:endParaRPr lang="sv-SE">
              <a:solidFill>
                <a:prstClr val="black">
                  <a:tint val="75000"/>
                </a:prstClr>
              </a:solidFill>
            </a:endParaRPr>
          </a:p>
        </p:txBody>
      </p:sp>
      <p:sp>
        <p:nvSpPr>
          <p:cNvPr id="4" name="Platshållare för bildnummer 3"/>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8868556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09601" y="273050"/>
            <a:ext cx="4011084" cy="1162050"/>
          </a:xfrm>
        </p:spPr>
        <p:txBody>
          <a:bodyPr anchor="b"/>
          <a:lstStyle>
            <a:lvl1pPr algn="l">
              <a:defRPr sz="2000" b="1"/>
            </a:lvl1pPr>
          </a:lstStyle>
          <a:p>
            <a:r>
              <a:rPr lang="sv-SE"/>
              <a:t>Klicka här för att ändra format</a:t>
            </a:r>
          </a:p>
        </p:txBody>
      </p:sp>
      <p:sp>
        <p:nvSpPr>
          <p:cNvPr id="3" name="Platshållare för innehåll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4803778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2389717" y="4800600"/>
            <a:ext cx="7315200" cy="566738"/>
          </a:xfrm>
        </p:spPr>
        <p:txBody>
          <a:bodyPr anchor="b"/>
          <a:lstStyle>
            <a:lvl1pPr algn="l">
              <a:defRPr sz="2000" b="1"/>
            </a:lvl1pPr>
          </a:lstStyle>
          <a:p>
            <a:r>
              <a:rPr lang="sv-SE"/>
              <a:t>Klicka här för att ändra format</a:t>
            </a:r>
          </a:p>
        </p:txBody>
      </p:sp>
      <p:sp>
        <p:nvSpPr>
          <p:cNvPr id="3" name="Platshållare för bild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Platshållare för datum 4"/>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6" name="Platshållare för sidfot 5"/>
          <p:cNvSpPr>
            <a:spLocks noGrp="1"/>
          </p:cNvSpPr>
          <p:nvPr>
            <p:ph type="ftr" sz="quarter" idx="11"/>
          </p:nvPr>
        </p:nvSpPr>
        <p:spPr/>
        <p:txBody>
          <a:bodyPr/>
          <a:lstStyle/>
          <a:p>
            <a:endParaRPr lang="sv-SE">
              <a:solidFill>
                <a:prstClr val="black">
                  <a:tint val="75000"/>
                </a:prstClr>
              </a:solidFill>
            </a:endParaRPr>
          </a:p>
        </p:txBody>
      </p:sp>
      <p:sp>
        <p:nvSpPr>
          <p:cNvPr id="7" name="Platshållare för bildnummer 6"/>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215308080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lodrät text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2290737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839200" y="274639"/>
            <a:ext cx="2743200" cy="5851525"/>
          </a:xfrm>
        </p:spPr>
        <p:txBody>
          <a:bodyPr vert="eaVert"/>
          <a:lstStyle/>
          <a:p>
            <a:r>
              <a:rPr lang="sv-SE"/>
              <a:t>Klicka här för att ändra format</a:t>
            </a:r>
          </a:p>
        </p:txBody>
      </p:sp>
      <p:sp>
        <p:nvSpPr>
          <p:cNvPr id="3" name="Platshållare för lodrät text 2"/>
          <p:cNvSpPr>
            <a:spLocks noGrp="1"/>
          </p:cNvSpPr>
          <p:nvPr>
            <p:ph type="body" orient="vert" idx="1"/>
          </p:nvPr>
        </p:nvSpPr>
        <p:spPr>
          <a:xfrm>
            <a:off x="609600" y="274639"/>
            <a:ext cx="8026400" cy="5851525"/>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10"/>
          </p:nvPr>
        </p:nvSpPr>
        <p:spPr/>
        <p:txBody>
          <a:bodyPr/>
          <a:lstStyle/>
          <a:p>
            <a:fld id="{D8778348-4C57-4407-883C-21C40966C84F}" type="datetimeFigureOut">
              <a:rPr lang="sv-SE" smtClean="0">
                <a:solidFill>
                  <a:prstClr val="black">
                    <a:tint val="75000"/>
                  </a:prstClr>
                </a:solidFill>
              </a:rPr>
              <a:pPr/>
              <a:t>2023-12-12</a:t>
            </a:fld>
            <a:endParaRPr lang="sv-SE">
              <a:solidFill>
                <a:prstClr val="black">
                  <a:tint val="75000"/>
                </a:prstClr>
              </a:solidFill>
            </a:endParaRPr>
          </a:p>
        </p:txBody>
      </p:sp>
      <p:sp>
        <p:nvSpPr>
          <p:cNvPr id="5" name="Platshållare för sidfot 4"/>
          <p:cNvSpPr>
            <a:spLocks noGrp="1"/>
          </p:cNvSpPr>
          <p:nvPr>
            <p:ph type="ftr" sz="quarter" idx="11"/>
          </p:nvPr>
        </p:nvSpPr>
        <p:spPr/>
        <p:txBody>
          <a:bodyPr/>
          <a:lstStyle/>
          <a:p>
            <a:endParaRPr lang="sv-SE">
              <a:solidFill>
                <a:prstClr val="black">
                  <a:tint val="75000"/>
                </a:prstClr>
              </a:solidFill>
            </a:endParaRPr>
          </a:p>
        </p:txBody>
      </p:sp>
      <p:sp>
        <p:nvSpPr>
          <p:cNvPr id="6" name="Platshållare för bildnummer 5"/>
          <p:cNvSpPr>
            <a:spLocks noGrp="1"/>
          </p:cNvSpPr>
          <p:nvPr>
            <p:ph type="sldNum" sz="quarter" idx="12"/>
          </p:nvPr>
        </p:nvSpPr>
        <p:spPr/>
        <p:txBody>
          <a:bodyPr/>
          <a:lstStyle/>
          <a:p>
            <a:fld id="{CC74246F-0681-41B1-9C25-3E54C430A627}" type="slidenum">
              <a:rPr lang="sv-SE" smtClean="0">
                <a:solidFill>
                  <a:prstClr val="black">
                    <a:tint val="75000"/>
                  </a:prstClr>
                </a:solidFill>
              </a:rPr>
              <a:pPr/>
              <a:t>‹#›</a:t>
            </a:fld>
            <a:endParaRPr lang="sv-SE">
              <a:solidFill>
                <a:prstClr val="black">
                  <a:tint val="75000"/>
                </a:prstClr>
              </a:solidFill>
            </a:endParaRPr>
          </a:p>
        </p:txBody>
      </p:sp>
    </p:spTree>
    <p:extLst>
      <p:ext uri="{BB962C8B-B14F-4D97-AF65-F5344CB8AC3E}">
        <p14:creationId xmlns:p14="http://schemas.microsoft.com/office/powerpoint/2010/main" val="13618251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format</a:t>
            </a:r>
            <a:endParaRPr lang="en-US"/>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E8AAEB01-5DCD-472C-8908-1DA59245F858}" type="datetimeFigureOut">
              <a:rPr lang="sv-SE" smtClean="0"/>
              <a:t>2023-12-12</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8441048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format</a:t>
            </a:r>
            <a:endParaRPr lang="en-US"/>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Date Placeholder 4"/>
          <p:cNvSpPr>
            <a:spLocks noGrp="1"/>
          </p:cNvSpPr>
          <p:nvPr>
            <p:ph type="dt" sz="half" idx="10"/>
          </p:nvPr>
        </p:nvSpPr>
        <p:spPr/>
        <p:txBody>
          <a:bodyPr/>
          <a:lstStyle/>
          <a:p>
            <a:fld id="{E8AAEB01-5DCD-472C-8908-1DA59245F858}" type="datetimeFigureOut">
              <a:rPr lang="sv-SE" smtClean="0"/>
              <a:t>2023-12-12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2400167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format</a:t>
            </a:r>
            <a:endParaRPr lang="en-US"/>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7" name="Date Placeholder 6"/>
          <p:cNvSpPr>
            <a:spLocks noGrp="1"/>
          </p:cNvSpPr>
          <p:nvPr>
            <p:ph type="dt" sz="half" idx="10"/>
          </p:nvPr>
        </p:nvSpPr>
        <p:spPr/>
        <p:txBody>
          <a:bodyPr/>
          <a:lstStyle/>
          <a:p>
            <a:fld id="{E8AAEB01-5DCD-472C-8908-1DA59245F858}" type="datetimeFigureOut">
              <a:rPr lang="sv-SE" smtClean="0"/>
              <a:t>2023-12-12</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2341496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format</a:t>
            </a:r>
            <a:endParaRPr lang="en-US"/>
          </a:p>
        </p:txBody>
      </p:sp>
      <p:sp>
        <p:nvSpPr>
          <p:cNvPr id="3" name="Date Placeholder 2"/>
          <p:cNvSpPr>
            <a:spLocks noGrp="1"/>
          </p:cNvSpPr>
          <p:nvPr>
            <p:ph type="dt" sz="half" idx="10"/>
          </p:nvPr>
        </p:nvSpPr>
        <p:spPr/>
        <p:txBody>
          <a:bodyPr/>
          <a:lstStyle/>
          <a:p>
            <a:fld id="{E8AAEB01-5DCD-472C-8908-1DA59245F858}" type="datetimeFigureOut">
              <a:rPr lang="sv-SE" smtClean="0"/>
              <a:t>2023-12-12</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20513817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AAEB01-5DCD-472C-8908-1DA59245F858}" type="datetimeFigureOut">
              <a:rPr lang="sv-SE" smtClean="0"/>
              <a:t>2023-12-12</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1877488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format</a:t>
            </a:r>
            <a:endParaRPr lang="en-US"/>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8AAEB01-5DCD-472C-8908-1DA59245F858}" type="datetimeFigureOut">
              <a:rPr lang="sv-SE" smtClean="0"/>
              <a:t>2023-12-12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3248109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format</a:t>
            </a:r>
            <a:endParaRPr lang="en-US"/>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E8AAEB01-5DCD-472C-8908-1DA59245F858}" type="datetimeFigureOut">
              <a:rPr lang="sv-SE" smtClean="0"/>
              <a:t>2023-12-12</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80BFF812-0A4B-4EF7-91AD-84226192529B}" type="slidenum">
              <a:rPr lang="sv-SE" smtClean="0"/>
              <a:t>‹#›</a:t>
            </a:fld>
            <a:endParaRPr lang="sv-SE"/>
          </a:p>
        </p:txBody>
      </p:sp>
    </p:spTree>
    <p:extLst>
      <p:ext uri="{BB962C8B-B14F-4D97-AF65-F5344CB8AC3E}">
        <p14:creationId xmlns:p14="http://schemas.microsoft.com/office/powerpoint/2010/main" val="4229082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format</a:t>
            </a:r>
            <a:endParaRPr lang="en-US"/>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8AAEB01-5DCD-472C-8908-1DA59245F858}" type="datetimeFigureOut">
              <a:rPr lang="sv-SE" smtClean="0"/>
              <a:t>2023-12-12</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0BFF812-0A4B-4EF7-91AD-84226192529B}" type="slidenum">
              <a:rPr lang="sv-SE" smtClean="0"/>
              <a:t>‹#›</a:t>
            </a:fld>
            <a:endParaRPr lang="sv-SE"/>
          </a:p>
        </p:txBody>
      </p:sp>
    </p:spTree>
    <p:extLst>
      <p:ext uri="{BB962C8B-B14F-4D97-AF65-F5344CB8AC3E}">
        <p14:creationId xmlns:p14="http://schemas.microsoft.com/office/powerpoint/2010/main" val="28352712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701" r:id="rId17"/>
    <p:sldLayoutId id="2147483702"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eaLnBrk="0" fontAlgn="base" hangingPunct="0">
              <a:spcBef>
                <a:spcPct val="0"/>
              </a:spcBef>
              <a:spcAft>
                <a:spcPct val="0"/>
              </a:spcAft>
            </a:pPr>
            <a:fld id="{99C5EB05-C5F4-4644-B8EC-4255F739B073}" type="datetimeFigureOut">
              <a:rPr lang="sv-SE" smtClean="0">
                <a:solidFill>
                  <a:prstClr val="black">
                    <a:tint val="75000"/>
                  </a:prstClr>
                </a:solidFill>
                <a:latin typeface="Arial" charset="0"/>
              </a:rPr>
              <a:pPr eaLnBrk="0" fontAlgn="base" hangingPunct="0">
                <a:spcBef>
                  <a:spcPct val="0"/>
                </a:spcBef>
                <a:spcAft>
                  <a:spcPct val="0"/>
                </a:spcAft>
              </a:pPr>
              <a:t>2023-12-12</a:t>
            </a:fld>
            <a:endParaRPr lang="sv-SE">
              <a:solidFill>
                <a:prstClr val="black">
                  <a:tint val="75000"/>
                </a:prstClr>
              </a:solidFill>
              <a:latin typeface="Arial" charset="0"/>
            </a:endParaRPr>
          </a:p>
        </p:txBody>
      </p:sp>
      <p:sp>
        <p:nvSpPr>
          <p:cNvPr id="5" name="Platshållare för sidfo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eaLnBrk="0" fontAlgn="base" hangingPunct="0">
              <a:spcBef>
                <a:spcPct val="0"/>
              </a:spcBef>
              <a:spcAft>
                <a:spcPct val="0"/>
              </a:spcAft>
            </a:pPr>
            <a:endParaRPr lang="sv-SE">
              <a:solidFill>
                <a:prstClr val="black">
                  <a:tint val="75000"/>
                </a:prstClr>
              </a:solidFill>
              <a:latin typeface="Arial" charset="0"/>
            </a:endParaRPr>
          </a:p>
        </p:txBody>
      </p:sp>
      <p:sp>
        <p:nvSpPr>
          <p:cNvPr id="6" name="Platshållare för bild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eaLnBrk="0" fontAlgn="base" hangingPunct="0">
              <a:spcBef>
                <a:spcPct val="0"/>
              </a:spcBef>
              <a:spcAft>
                <a:spcPct val="0"/>
              </a:spcAft>
              <a:defRPr/>
            </a:pPr>
            <a:r>
              <a:rPr lang="sv-SE">
                <a:solidFill>
                  <a:prstClr val="black">
                    <a:tint val="75000"/>
                  </a:prstClr>
                </a:solidFill>
                <a:latin typeface="Arial" charset="0"/>
              </a:rPr>
              <a:t>BILD </a:t>
            </a:r>
            <a:fld id="{C6CBCD99-8C03-48AC-96CD-ABFE53CB4A06}" type="slidenum">
              <a:rPr lang="sv-SE" smtClean="0">
                <a:solidFill>
                  <a:prstClr val="black">
                    <a:tint val="75000"/>
                  </a:prstClr>
                </a:solidFill>
                <a:latin typeface="Arial" charset="0"/>
              </a:rPr>
              <a:pPr eaLnBrk="0" fontAlgn="base" hangingPunct="0">
                <a:spcBef>
                  <a:spcPct val="0"/>
                </a:spcBef>
                <a:spcAft>
                  <a:spcPct val="0"/>
                </a:spcAft>
                <a:defRPr/>
              </a:pPr>
              <a:t>‹#›</a:t>
            </a:fld>
            <a:endParaRPr lang="sv-SE">
              <a:solidFill>
                <a:prstClr val="black">
                  <a:tint val="75000"/>
                </a:prstClr>
              </a:solidFill>
              <a:latin typeface="Arial" charset="0"/>
            </a:endParaRPr>
          </a:p>
        </p:txBody>
      </p:sp>
    </p:spTree>
    <p:extLst>
      <p:ext uri="{BB962C8B-B14F-4D97-AF65-F5344CB8AC3E}">
        <p14:creationId xmlns:p14="http://schemas.microsoft.com/office/powerpoint/2010/main" val="532665988"/>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youtube.com/watch?v=uHzwbdBoZVg"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mXTHyuWEQWw&amp;t=1s"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hyperlink" Target="https://www.youtube.com/watch?v=XywY2QSGMDY" TargetMode="External"/><Relationship Id="rId5" Type="http://schemas.openxmlformats.org/officeDocument/2006/relationships/hyperlink" Target="https://www.youtube.com/watch?v=Pp3NlepK-Y4" TargetMode="External"/><Relationship Id="rId4" Type="http://schemas.openxmlformats.org/officeDocument/2006/relationships/hyperlink" Target="https://www.youtube.com/watch?v=O8-R_QnetFE"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insidan.nll.se/Vardens-arbetsatt/Patientsakerhet-smittskydd-vardhygien/Vardhygien/Verktygslada/kvalitets-och-sakringssystem/" TargetMode="External"/><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8.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O8-R_QnetFE"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zX4eDLaf1g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289850"/>
            <a:ext cx="9144000" cy="1384205"/>
          </a:xfrm>
        </p:spPr>
        <p:txBody>
          <a:bodyPr/>
          <a:lstStyle/>
          <a:p>
            <a:pPr algn="l"/>
            <a:r>
              <a:rPr lang="sv-SE"/>
              <a:t>       Inspirationsdag</a:t>
            </a:r>
          </a:p>
        </p:txBody>
      </p:sp>
      <p:sp>
        <p:nvSpPr>
          <p:cNvPr id="4" name="Underrubrik 3"/>
          <p:cNvSpPr>
            <a:spLocks noGrp="1"/>
          </p:cNvSpPr>
          <p:nvPr>
            <p:ph type="subTitle" idx="1"/>
          </p:nvPr>
        </p:nvSpPr>
        <p:spPr>
          <a:xfrm>
            <a:off x="801858" y="2504049"/>
            <a:ext cx="8472145" cy="1786597"/>
          </a:xfrm>
        </p:spPr>
        <p:txBody>
          <a:bodyPr>
            <a:normAutofit/>
          </a:bodyPr>
          <a:lstStyle/>
          <a:p>
            <a:pPr algn="ctr"/>
            <a:r>
              <a:rPr lang="sv-SE" sz="4000" b="1">
                <a:solidFill>
                  <a:srgbClr val="00B0F0"/>
                </a:solidFill>
              </a:rPr>
              <a:t>Hygienombud</a:t>
            </a:r>
          </a:p>
        </p:txBody>
      </p:sp>
      <p:pic>
        <p:nvPicPr>
          <p:cNvPr id="3" name="Bildobjekt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12123" y="3566558"/>
            <a:ext cx="2719293" cy="2658935"/>
          </a:xfrm>
          <a:prstGeom prst="rect">
            <a:avLst/>
          </a:prstGeom>
        </p:spPr>
      </p:pic>
      <p:sp>
        <p:nvSpPr>
          <p:cNvPr id="6" name="Rektangel 5"/>
          <p:cNvSpPr/>
          <p:nvPr/>
        </p:nvSpPr>
        <p:spPr>
          <a:xfrm>
            <a:off x="3615946" y="6225493"/>
            <a:ext cx="2891176" cy="369332"/>
          </a:xfrm>
          <a:prstGeom prst="rect">
            <a:avLst/>
          </a:prstGeom>
        </p:spPr>
        <p:txBody>
          <a:bodyPr wrap="none">
            <a:spAutoFit/>
          </a:bodyPr>
          <a:lstStyle/>
          <a:p>
            <a:r>
              <a:rPr lang="sv-SE"/>
              <a:t>https://</a:t>
            </a:r>
            <a:r>
              <a:rPr lang="sv-SE">
                <a:hlinkClick r:id="rId4"/>
              </a:rPr>
              <a:t>Welcome </a:t>
            </a:r>
            <a:r>
              <a:rPr lang="sv-SE" err="1">
                <a:hlinkClick r:id="rId4"/>
              </a:rPr>
              <a:t>onboard</a:t>
            </a:r>
            <a:endParaRPr lang="sv-SE"/>
          </a:p>
        </p:txBody>
      </p:sp>
    </p:spTree>
    <p:extLst>
      <p:ext uri="{BB962C8B-B14F-4D97-AF65-F5344CB8AC3E}">
        <p14:creationId xmlns:p14="http://schemas.microsoft.com/office/powerpoint/2010/main" val="43351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a:latin typeface="Times New Roman" panose="02020603050405020304" pitchFamily="18" charset="0"/>
                <a:cs typeface="Times New Roman" panose="02020603050405020304" pitchFamily="18" charset="0"/>
              </a:rPr>
              <a:t>Basala hygienrutiner och klädregler som ska observeras</a:t>
            </a:r>
          </a:p>
        </p:txBody>
      </p:sp>
      <p:sp>
        <p:nvSpPr>
          <p:cNvPr id="3" name="Platshållare för innehåll 2"/>
          <p:cNvSpPr>
            <a:spLocks noGrp="1"/>
          </p:cNvSpPr>
          <p:nvPr>
            <p:ph idx="1"/>
          </p:nvPr>
        </p:nvSpPr>
        <p:spPr>
          <a:xfrm>
            <a:off x="876117" y="1451267"/>
            <a:ext cx="8596668" cy="5114035"/>
          </a:xfrm>
        </p:spPr>
        <p:txBody>
          <a:bodyPr>
            <a:normAutofit/>
          </a:bodyPr>
          <a:lstStyle/>
          <a:p>
            <a:pPr marL="0" indent="0">
              <a:buNone/>
            </a:pPr>
            <a:r>
              <a:rPr lang="sv-SE">
                <a:latin typeface="Times New Roman" panose="02020603050405020304" pitchFamily="18" charset="0"/>
                <a:cs typeface="Times New Roman" panose="02020603050405020304" pitchFamily="18" charset="0"/>
              </a:rPr>
              <a:t>              </a:t>
            </a:r>
          </a:p>
          <a:p>
            <a:pPr marL="0" indent="0">
              <a:buNone/>
            </a:pPr>
            <a:endParaRPr lang="sv-SE" b="1">
              <a:latin typeface="Times New Roman" panose="02020603050405020304" pitchFamily="18" charset="0"/>
              <a:cs typeface="Times New Roman" panose="02020603050405020304" pitchFamily="18" charset="0"/>
            </a:endParaRPr>
          </a:p>
          <a:p>
            <a:pPr marL="0" indent="0">
              <a:buNone/>
            </a:pPr>
            <a:r>
              <a:rPr lang="sv-SE" b="1">
                <a:latin typeface="Times New Roman" panose="02020603050405020304" pitchFamily="18" charset="0"/>
                <a:cs typeface="Times New Roman" panose="02020603050405020304" pitchFamily="18" charset="0"/>
              </a:rPr>
              <a:t>            </a:t>
            </a:r>
            <a:r>
              <a:rPr lang="sv-SE" sz="2000" b="1">
                <a:latin typeface="Times New Roman" panose="02020603050405020304" pitchFamily="18" charset="0"/>
                <a:cs typeface="Times New Roman" panose="02020603050405020304" pitchFamily="18" charset="0"/>
              </a:rPr>
              <a:t>Handdesinfektion </a:t>
            </a:r>
          </a:p>
          <a:p>
            <a:pPr lvl="1"/>
            <a:r>
              <a:rPr lang="sv-SE" sz="1800">
                <a:latin typeface="Times New Roman" panose="02020603050405020304" pitchFamily="18" charset="0"/>
                <a:cs typeface="Times New Roman" panose="02020603050405020304" pitchFamily="18" charset="0"/>
              </a:rPr>
              <a:t>Korrekt före vårdtagarnära vårdarbete och rent arbete</a:t>
            </a:r>
          </a:p>
          <a:p>
            <a:pPr lvl="1"/>
            <a:r>
              <a:rPr lang="sv-SE" sz="1800">
                <a:latin typeface="Times New Roman" panose="02020603050405020304" pitchFamily="18" charset="0"/>
                <a:cs typeface="Times New Roman" panose="02020603050405020304" pitchFamily="18" charset="0"/>
              </a:rPr>
              <a:t>Korrekt efter arbete med vårdtagaren och dennes närmiljö samt efter smutsigt arbete</a:t>
            </a:r>
          </a:p>
          <a:p>
            <a:pPr lvl="1"/>
            <a:r>
              <a:rPr lang="sv-SE" sz="1800">
                <a:latin typeface="Times New Roman" panose="02020603050405020304" pitchFamily="18" charset="0"/>
                <a:cs typeface="Times New Roman" panose="02020603050405020304" pitchFamily="18" charset="0"/>
              </a:rPr>
              <a:t>Korrekt före och efter användning av handskar</a:t>
            </a:r>
          </a:p>
          <a:p>
            <a:pPr marL="0" indent="0">
              <a:buNone/>
            </a:pPr>
            <a:r>
              <a:rPr lang="sv-SE">
                <a:latin typeface="Times New Roman" panose="02020603050405020304" pitchFamily="18" charset="0"/>
                <a:cs typeface="Times New Roman" panose="02020603050405020304" pitchFamily="18" charset="0"/>
              </a:rPr>
              <a:t>             </a:t>
            </a:r>
          </a:p>
          <a:p>
            <a:pPr marL="0" indent="0">
              <a:buNone/>
            </a:pPr>
            <a:r>
              <a:rPr lang="sv-SE" b="1">
                <a:latin typeface="Times New Roman" panose="02020603050405020304" pitchFamily="18" charset="0"/>
                <a:cs typeface="Times New Roman" panose="02020603050405020304" pitchFamily="18" charset="0"/>
              </a:rPr>
              <a:t>	   </a:t>
            </a:r>
            <a:r>
              <a:rPr lang="sv-SE" sz="2000" b="1">
                <a:latin typeface="Times New Roman" panose="02020603050405020304" pitchFamily="18" charset="0"/>
                <a:cs typeface="Times New Roman" panose="02020603050405020304" pitchFamily="18" charset="0"/>
              </a:rPr>
              <a:t>Arbetskläder</a:t>
            </a:r>
          </a:p>
          <a:p>
            <a:pPr lvl="1"/>
            <a:r>
              <a:rPr lang="sv-SE" sz="1800">
                <a:latin typeface="Times New Roman" panose="02020603050405020304" pitchFamily="18" charset="0"/>
                <a:cs typeface="Times New Roman" panose="02020603050405020304" pitchFamily="18" charset="0"/>
              </a:rPr>
              <a:t>Hel arbetsdräkt (ej blandat privat överdel eller underdel med arbetsdräkten)</a:t>
            </a:r>
          </a:p>
          <a:p>
            <a:pPr lvl="1"/>
            <a:r>
              <a:rPr lang="sv-SE" sz="1800">
                <a:latin typeface="Times New Roman" panose="02020603050405020304" pitchFamily="18" charset="0"/>
                <a:cs typeface="Times New Roman" panose="02020603050405020304" pitchFamily="18" charset="0"/>
              </a:rPr>
              <a:t>Kortärmad i vårdtagarnära arbete (inga långärmade plagg under eller över överdelen)</a:t>
            </a:r>
          </a:p>
          <a:p>
            <a:pPr lvl="1"/>
            <a:r>
              <a:rPr lang="sv-SE" sz="1800">
                <a:latin typeface="Times New Roman" panose="02020603050405020304" pitchFamily="18" charset="0"/>
                <a:cs typeface="Times New Roman" panose="02020603050405020304" pitchFamily="18" charset="0"/>
              </a:rPr>
              <a:t>Att den byts dagligen, eller om den blivit våt eller synligt smutsig</a:t>
            </a:r>
            <a:endParaRPr lang="sv-SE"/>
          </a:p>
        </p:txBody>
      </p:sp>
    </p:spTree>
    <p:extLst>
      <p:ext uri="{BB962C8B-B14F-4D97-AF65-F5344CB8AC3E}">
        <p14:creationId xmlns:p14="http://schemas.microsoft.com/office/powerpoint/2010/main" val="10754393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6376988"/>
          </a:xfrm>
        </p:spPr>
        <p:txBody>
          <a:bodyPr>
            <a:normAutofit/>
          </a:bodyPr>
          <a:lstStyle/>
          <a:p>
            <a:r>
              <a:rPr lang="sv-SE">
                <a:latin typeface="Times New Roman" panose="02020603050405020304" pitchFamily="18" charset="0"/>
                <a:cs typeface="Times New Roman" panose="02020603050405020304" pitchFamily="18" charset="0"/>
              </a:rPr>
              <a:t>Basala hygienrutiner och klädregler som ska observeras</a:t>
            </a:r>
            <a:br>
              <a:rPr lang="sv-SE">
                <a:latin typeface="Times New Roman" panose="02020603050405020304" pitchFamily="18" charset="0"/>
                <a:cs typeface="Times New Roman" panose="02020603050405020304" pitchFamily="18" charset="0"/>
              </a:rPr>
            </a:br>
            <a:br>
              <a:rPr lang="sv-SE">
                <a:latin typeface="Times New Roman" panose="02020603050405020304" pitchFamily="18" charset="0"/>
                <a:cs typeface="Times New Roman" panose="02020603050405020304" pitchFamily="18" charset="0"/>
              </a:rPr>
            </a:br>
            <a:br>
              <a:rPr lang="sv-SE">
                <a:latin typeface="Times New Roman" panose="02020603050405020304" pitchFamily="18" charset="0"/>
                <a:cs typeface="Times New Roman" panose="02020603050405020304" pitchFamily="18" charset="0"/>
              </a:rPr>
            </a:br>
            <a:r>
              <a:rPr lang="sv-SE">
                <a:latin typeface="Times New Roman" panose="02020603050405020304" pitchFamily="18" charset="0"/>
                <a:cs typeface="Times New Roman" panose="02020603050405020304" pitchFamily="18" charset="0"/>
              </a:rPr>
              <a:t> </a:t>
            </a:r>
            <a:r>
              <a:rPr lang="sv-SE" sz="2000" b="1">
                <a:solidFill>
                  <a:schemeClr val="tx1"/>
                </a:solidFill>
                <a:latin typeface="Times New Roman" panose="02020603050405020304" pitchFamily="18" charset="0"/>
                <a:cs typeface="Times New Roman" panose="02020603050405020304" pitchFamily="18" charset="0"/>
              </a:rPr>
              <a:t>Händer och underarmar</a:t>
            </a:r>
            <a:br>
              <a:rPr lang="sv-SE" b="1">
                <a:solidFill>
                  <a:schemeClr val="tx1"/>
                </a:solidFill>
                <a:latin typeface="Times New Roman" panose="02020603050405020304" pitchFamily="18" charset="0"/>
                <a:cs typeface="Times New Roman" panose="02020603050405020304" pitchFamily="18" charset="0"/>
              </a:rPr>
            </a:br>
            <a:endParaRPr lang="sv-SE" b="1">
              <a:solidFill>
                <a:schemeClr val="tx1"/>
              </a:solidFill>
            </a:endParaRPr>
          </a:p>
        </p:txBody>
      </p:sp>
      <p:sp>
        <p:nvSpPr>
          <p:cNvPr id="3" name="Platshållare för innehåll 2"/>
          <p:cNvSpPr>
            <a:spLocks noGrp="1"/>
          </p:cNvSpPr>
          <p:nvPr>
            <p:ph idx="1"/>
          </p:nvPr>
        </p:nvSpPr>
        <p:spPr>
          <a:xfrm>
            <a:off x="677334" y="2199503"/>
            <a:ext cx="8596668" cy="4213654"/>
          </a:xfrm>
        </p:spPr>
        <p:txBody>
          <a:bodyPr>
            <a:normAutofit/>
          </a:bodyPr>
          <a:lstStyle/>
          <a:p>
            <a:pPr marL="0" indent="0">
              <a:buNone/>
            </a:pPr>
            <a:r>
              <a:rPr lang="sv-SE" sz="1900" b="1">
                <a:latin typeface="Times New Roman" panose="02020603050405020304" pitchFamily="18" charset="0"/>
                <a:cs typeface="Times New Roman" panose="02020603050405020304" pitchFamily="18" charset="0"/>
              </a:rPr>
              <a:t> </a:t>
            </a:r>
            <a:r>
              <a:rPr lang="sv-SE" b="1">
                <a:latin typeface="Times New Roman" panose="02020603050405020304" pitchFamily="18" charset="0"/>
                <a:cs typeface="Times New Roman" panose="02020603050405020304" pitchFamily="18" charset="0"/>
              </a:rPr>
              <a:t> </a:t>
            </a:r>
          </a:p>
          <a:p>
            <a:pPr marL="0" indent="0">
              <a:buNone/>
            </a:pPr>
            <a:endParaRPr lang="sv-SE" b="1">
              <a:latin typeface="Times New Roman" panose="02020603050405020304" pitchFamily="18" charset="0"/>
              <a:cs typeface="Times New Roman" panose="02020603050405020304" pitchFamily="18" charset="0"/>
            </a:endParaRPr>
          </a:p>
          <a:p>
            <a:pPr marL="0" indent="0">
              <a:buNone/>
            </a:pPr>
            <a:r>
              <a:rPr lang="sv-SE" b="1">
                <a:latin typeface="Times New Roman" panose="02020603050405020304" pitchFamily="18" charset="0"/>
                <a:cs typeface="Times New Roman" panose="02020603050405020304" pitchFamily="18" charset="0"/>
              </a:rPr>
              <a:t>  	</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Inga ringar, armbandsklockor, armband, stödskenor, bandage eller plåster</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Korta naglar; ej nagellack eller annat konstgjort material</a:t>
            </a:r>
          </a:p>
          <a:p>
            <a:pPr>
              <a:buFont typeface="Wingdings" panose="05000000000000000000" pitchFamily="2" charset="2"/>
              <a:buChar char="Ø"/>
            </a:pPr>
            <a:endParaRPr lang="sv-SE" b="1">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sv-SE" sz="2000" b="1">
                <a:latin typeface="Times New Roman" panose="02020603050405020304" pitchFamily="18" charset="0"/>
                <a:cs typeface="Times New Roman" panose="02020603050405020304" pitchFamily="18" charset="0"/>
              </a:rPr>
              <a:t>Hår</a:t>
            </a:r>
          </a:p>
          <a:p>
            <a:pPr marL="0" indent="0">
              <a:buNone/>
            </a:pPr>
            <a:r>
              <a:rPr lang="sv-SE">
                <a:latin typeface="Times New Roman" panose="02020603050405020304" pitchFamily="18" charset="0"/>
                <a:cs typeface="Times New Roman" panose="02020603050405020304" pitchFamily="18" charset="0"/>
              </a:rPr>
              <a:t> Långt hår/skägg ska fästas upp (ej falla ner i arbetsområdet eller på vårdtagaren)</a:t>
            </a:r>
          </a:p>
          <a:p>
            <a:pPr marL="0" indent="0">
              <a:buNone/>
            </a:pPr>
            <a:endParaRPr lang="sv-SE">
              <a:latin typeface="Times New Roman" panose="02020603050405020304" pitchFamily="18" charset="0"/>
              <a:cs typeface="Times New Roman" panose="02020603050405020304" pitchFamily="18" charset="0"/>
            </a:endParaRPr>
          </a:p>
          <a:p>
            <a:pPr marL="0" indent="0">
              <a:buNone/>
            </a:pPr>
            <a:endParaRPr lang="sv-SE" b="1">
              <a:latin typeface="Times New Roman" panose="02020603050405020304" pitchFamily="18" charset="0"/>
              <a:cs typeface="Times New Roman" panose="02020603050405020304" pitchFamily="18" charset="0"/>
            </a:endParaRPr>
          </a:p>
          <a:p>
            <a:pPr marL="0" indent="0">
              <a:buNone/>
            </a:pPr>
            <a:endParaRPr lang="sv-SE" b="1">
              <a:latin typeface="Times New Roman" panose="02020603050405020304" pitchFamily="18" charset="0"/>
              <a:cs typeface="Times New Roman" panose="02020603050405020304" pitchFamily="18" charset="0"/>
            </a:endParaRPr>
          </a:p>
          <a:p>
            <a:pPr marL="0" indent="0">
              <a:buNone/>
            </a:pPr>
            <a:endParaRPr lang="sv-SE" b="1">
              <a:latin typeface="Times New Roman" panose="02020603050405020304" pitchFamily="18" charset="0"/>
              <a:cs typeface="Times New Roman" panose="02020603050405020304" pitchFamily="18" charset="0"/>
            </a:endParaRPr>
          </a:p>
          <a:p>
            <a:pPr marL="0" indent="0">
              <a:buNone/>
            </a:pPr>
            <a:endParaRPr lang="sv-SE" b="1">
              <a:latin typeface="Times New Roman" panose="02020603050405020304" pitchFamily="18" charset="0"/>
              <a:cs typeface="Times New Roman" panose="02020603050405020304" pitchFamily="18" charset="0"/>
            </a:endParaRPr>
          </a:p>
          <a:p>
            <a:pPr marL="0" indent="0">
              <a:buNone/>
            </a:pPr>
            <a:endParaRPr lang="sv-SE"/>
          </a:p>
        </p:txBody>
      </p:sp>
    </p:spTree>
    <p:extLst>
      <p:ext uri="{BB962C8B-B14F-4D97-AF65-F5344CB8AC3E}">
        <p14:creationId xmlns:p14="http://schemas.microsoft.com/office/powerpoint/2010/main" val="1928762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677333" y="147144"/>
            <a:ext cx="9327903" cy="1320800"/>
          </a:xfrm>
        </p:spPr>
        <p:txBody>
          <a:bodyPr/>
          <a:lstStyle/>
          <a:p>
            <a:pPr algn="ctr"/>
            <a:r>
              <a:rPr lang="sv-SE">
                <a:latin typeface="Times New Roman" panose="02020603050405020304" pitchFamily="18" charset="0"/>
                <a:cs typeface="Times New Roman" panose="02020603050405020304" pitchFamily="18" charset="0"/>
              </a:rPr>
              <a:t>Basala hygienrutiner och klädregler som ska observeras</a:t>
            </a:r>
          </a:p>
        </p:txBody>
      </p:sp>
      <p:sp>
        <p:nvSpPr>
          <p:cNvPr id="3" name="Platshållare för innehåll 2"/>
          <p:cNvSpPr>
            <a:spLocks noGrp="1"/>
          </p:cNvSpPr>
          <p:nvPr>
            <p:ph idx="1"/>
          </p:nvPr>
        </p:nvSpPr>
        <p:spPr>
          <a:xfrm>
            <a:off x="677334" y="1328738"/>
            <a:ext cx="9452504" cy="5250737"/>
          </a:xfrm>
        </p:spPr>
        <p:txBody>
          <a:bodyPr>
            <a:normAutofit/>
          </a:bodyPr>
          <a:lstStyle/>
          <a:p>
            <a:pPr marL="0" indent="0">
              <a:buNone/>
            </a:pPr>
            <a:r>
              <a:rPr lang="sv-SE" b="1">
                <a:latin typeface="Times New Roman" panose="02020603050405020304" pitchFamily="18" charset="0"/>
                <a:cs typeface="Times New Roman" panose="02020603050405020304" pitchFamily="18" charset="0"/>
              </a:rPr>
              <a:t> </a:t>
            </a:r>
            <a:r>
              <a:rPr lang="sv-SE" sz="2000" b="1">
                <a:latin typeface="Times New Roman" panose="02020603050405020304" pitchFamily="18" charset="0"/>
                <a:cs typeface="Times New Roman" panose="02020603050405020304" pitchFamily="18" charset="0"/>
              </a:rPr>
              <a:t>Engångsplastförkläde   </a:t>
            </a:r>
            <a:r>
              <a:rPr lang="sv-SE" sz="1900" b="1">
                <a:latin typeface="Times New Roman" panose="02020603050405020304" pitchFamily="18" charset="0"/>
                <a:cs typeface="Times New Roman" panose="02020603050405020304" pitchFamily="18" charset="0"/>
              </a:rPr>
              <a:t> </a:t>
            </a:r>
          </a:p>
          <a:p>
            <a:pPr lvl="1"/>
            <a:r>
              <a:rPr lang="sv-SE" sz="1900">
                <a:latin typeface="Times New Roman" panose="02020603050405020304" pitchFamily="18" charset="0"/>
                <a:cs typeface="Times New Roman" panose="02020603050405020304" pitchFamily="18" charset="0"/>
              </a:rPr>
              <a:t>Vid arbetsmoment där risk för att arbetskläderna kommer i kontakt med vårdtagaren eller dess närmiljö</a:t>
            </a:r>
          </a:p>
          <a:p>
            <a:pPr lvl="1"/>
            <a:r>
              <a:rPr lang="sv-SE" sz="1900">
                <a:latin typeface="Times New Roman" panose="02020603050405020304" pitchFamily="18" charset="0"/>
                <a:cs typeface="Times New Roman" panose="02020603050405020304" pitchFamily="18" charset="0"/>
              </a:rPr>
              <a:t>Vid risk för stänk av kroppsvätskor</a:t>
            </a:r>
          </a:p>
          <a:p>
            <a:pPr lvl="1"/>
            <a:r>
              <a:rPr lang="sv-SE" sz="1900">
                <a:latin typeface="Times New Roman" panose="02020603050405020304" pitchFamily="18" charset="0"/>
                <a:cs typeface="Times New Roman" panose="02020603050405020304" pitchFamily="18" charset="0"/>
              </a:rPr>
              <a:t>Vid hantering av smutsigt gods och avfall.</a:t>
            </a:r>
          </a:p>
          <a:p>
            <a:pPr lvl="1"/>
            <a:r>
              <a:rPr lang="sv-SE" sz="1900">
                <a:latin typeface="Times New Roman" panose="02020603050405020304" pitchFamily="18" charset="0"/>
                <a:cs typeface="Times New Roman" panose="02020603050405020304" pitchFamily="18" charset="0"/>
              </a:rPr>
              <a:t>Om plastförkläde används när det inte är relevant för arbetsmomentet</a:t>
            </a:r>
          </a:p>
          <a:p>
            <a:pPr marL="0" indent="0">
              <a:buNone/>
            </a:pPr>
            <a:endParaRPr lang="sv-SE" sz="1900" b="1">
              <a:latin typeface="Times New Roman" panose="02020603050405020304" pitchFamily="18" charset="0"/>
              <a:cs typeface="Times New Roman" panose="02020603050405020304" pitchFamily="18" charset="0"/>
            </a:endParaRPr>
          </a:p>
          <a:p>
            <a:pPr marL="0" indent="0">
              <a:buNone/>
            </a:pPr>
            <a:r>
              <a:rPr lang="sv-SE" sz="2000" b="1">
                <a:latin typeface="Times New Roman" panose="02020603050405020304" pitchFamily="18" charset="0"/>
                <a:cs typeface="Times New Roman" panose="02020603050405020304" pitchFamily="18" charset="0"/>
              </a:rPr>
              <a:t>    Handskar</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Vid risk för kontakt med kroppsvätskor/ utsöndringar eller kemikalier</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Orent arbete</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Vid hantering av stickande/skärande material</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Att handskar byts mellan varje vårdtagare och olika arbetsmoment</a:t>
            </a:r>
          </a:p>
          <a:p>
            <a:pPr>
              <a:buFont typeface="Wingdings" panose="05000000000000000000" pitchFamily="2" charset="2"/>
              <a:buChar char="Ø"/>
            </a:pPr>
            <a:r>
              <a:rPr lang="sv-SE">
                <a:latin typeface="Times New Roman" panose="02020603050405020304" pitchFamily="18" charset="0"/>
                <a:cs typeface="Times New Roman" panose="02020603050405020304" pitchFamily="18" charset="0"/>
              </a:rPr>
              <a:t>Om handskar används när de inte är relevant (torra arbetsmoment)</a:t>
            </a:r>
          </a:p>
          <a:p>
            <a:pPr marL="0" indent="0">
              <a:buNone/>
            </a:pPr>
            <a:endParaRPr lang="sv-SE" sz="2000" b="1">
              <a:latin typeface="Times New Roman" panose="02020603050405020304" pitchFamily="18" charset="0"/>
              <a:cs typeface="Times New Roman" panose="02020603050405020304" pitchFamily="18" charset="0"/>
            </a:endParaRPr>
          </a:p>
          <a:p>
            <a:endParaRPr lang="sv-SE" b="1">
              <a:latin typeface="Times New Roman" panose="02020603050405020304" pitchFamily="18" charset="0"/>
              <a:cs typeface="Times New Roman" panose="02020603050405020304" pitchFamily="18" charset="0"/>
            </a:endParaRPr>
          </a:p>
          <a:p>
            <a:endParaRPr lang="sv-SE"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00165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ubrik 3"/>
          <p:cNvSpPr>
            <a:spLocks noGrp="1"/>
          </p:cNvSpPr>
          <p:nvPr>
            <p:ph type="title"/>
          </p:nvPr>
        </p:nvSpPr>
        <p:spPr>
          <a:xfrm>
            <a:off x="1981200" y="116632"/>
            <a:ext cx="8229600" cy="1008112"/>
          </a:xfrm>
        </p:spPr>
        <p:txBody>
          <a:bodyPr/>
          <a:lstStyle/>
          <a:p>
            <a:r>
              <a:rPr lang="sv-SE"/>
              <a:t>Handskpyramiden</a:t>
            </a:r>
          </a:p>
        </p:txBody>
      </p:sp>
      <p:pic>
        <p:nvPicPr>
          <p:cNvPr id="6" name="Platshållare för innehåll 5"/>
          <p:cNvPicPr>
            <a:picLocks noGrp="1" noChangeAspect="1"/>
          </p:cNvPicPr>
          <p:nvPr>
            <p:ph idx="1"/>
          </p:nvPr>
        </p:nvPicPr>
        <p:blipFill>
          <a:blip r:embed="rId3"/>
          <a:stretch>
            <a:fillRect/>
          </a:stretch>
        </p:blipFill>
        <p:spPr>
          <a:xfrm>
            <a:off x="2783632" y="980728"/>
            <a:ext cx="7344816" cy="5688632"/>
          </a:xfrm>
          <a:prstGeom prst="rect">
            <a:avLst/>
          </a:prstGeom>
        </p:spPr>
      </p:pic>
    </p:spTree>
    <p:extLst>
      <p:ext uri="{BB962C8B-B14F-4D97-AF65-F5344CB8AC3E}">
        <p14:creationId xmlns:p14="http://schemas.microsoft.com/office/powerpoint/2010/main" val="2438525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463907" y="563606"/>
            <a:ext cx="11860237" cy="1110816"/>
          </a:xfrm>
        </p:spPr>
        <p:txBody>
          <a:bodyPr/>
          <a:lstStyle/>
          <a:p>
            <a:pPr algn="ctr"/>
            <a:r>
              <a:rPr lang="sv-SE"/>
              <a:t>Diskussionsfilm</a:t>
            </a:r>
          </a:p>
        </p:txBody>
      </p:sp>
      <p:sp>
        <p:nvSpPr>
          <p:cNvPr id="3" name="Rektangel 2"/>
          <p:cNvSpPr/>
          <p:nvPr/>
        </p:nvSpPr>
        <p:spPr>
          <a:xfrm>
            <a:off x="2611605" y="4190283"/>
            <a:ext cx="184731" cy="646331"/>
          </a:xfrm>
          <a:prstGeom prst="rect">
            <a:avLst/>
          </a:prstGeom>
        </p:spPr>
        <p:txBody>
          <a:bodyPr wrap="none">
            <a:spAutoFit/>
          </a:bodyPr>
          <a:lstStyle/>
          <a:p>
            <a:endParaRPr lang="sv-SE">
              <a:noFill/>
              <a:hlinkClick r:id="rId3"/>
            </a:endParaRPr>
          </a:p>
          <a:p>
            <a:endParaRPr lang="sv-SE">
              <a:solidFill>
                <a:schemeClr val="accent2"/>
              </a:solidFill>
            </a:endParaRPr>
          </a:p>
        </p:txBody>
      </p:sp>
      <p:sp>
        <p:nvSpPr>
          <p:cNvPr id="4" name="Rektangel 3"/>
          <p:cNvSpPr/>
          <p:nvPr/>
        </p:nvSpPr>
        <p:spPr>
          <a:xfrm>
            <a:off x="2978028" y="4397820"/>
            <a:ext cx="1885520" cy="1754326"/>
          </a:xfrm>
          <a:prstGeom prst="rect">
            <a:avLst/>
          </a:prstGeom>
        </p:spPr>
        <p:txBody>
          <a:bodyPr wrap="square">
            <a:spAutoFit/>
          </a:bodyPr>
          <a:lstStyle/>
          <a:p>
            <a:endParaRPr lang="sv-SE"/>
          </a:p>
          <a:p>
            <a:endParaRPr lang="sv-SE"/>
          </a:p>
          <a:p>
            <a:endParaRPr lang="sv-SE"/>
          </a:p>
          <a:p>
            <a:endParaRPr lang="sv-SE"/>
          </a:p>
          <a:p>
            <a:endParaRPr lang="sv-SE"/>
          </a:p>
          <a:p>
            <a:endParaRPr lang="sv-SE"/>
          </a:p>
        </p:txBody>
      </p:sp>
      <p:sp>
        <p:nvSpPr>
          <p:cNvPr id="6" name="Rektangel 5"/>
          <p:cNvSpPr/>
          <p:nvPr/>
        </p:nvSpPr>
        <p:spPr>
          <a:xfrm>
            <a:off x="2540925" y="1385249"/>
            <a:ext cx="4173774" cy="923330"/>
          </a:xfrm>
          <a:prstGeom prst="rect">
            <a:avLst/>
          </a:prstGeom>
        </p:spPr>
        <p:txBody>
          <a:bodyPr wrap="square">
            <a:spAutoFit/>
          </a:bodyPr>
          <a:lstStyle/>
          <a:p>
            <a:endParaRPr lang="sv-SE">
              <a:solidFill>
                <a:schemeClr val="accent2"/>
              </a:solidFill>
              <a:hlinkClick r:id="rId4"/>
            </a:endParaRPr>
          </a:p>
          <a:p>
            <a:endParaRPr lang="sv-SE">
              <a:solidFill>
                <a:schemeClr val="accent2"/>
              </a:solidFill>
            </a:endParaRPr>
          </a:p>
          <a:p>
            <a:endParaRPr lang="sv-SE">
              <a:solidFill>
                <a:schemeClr val="accent2"/>
              </a:solidFill>
            </a:endParaRPr>
          </a:p>
        </p:txBody>
      </p:sp>
      <p:sp>
        <p:nvSpPr>
          <p:cNvPr id="11" name="Rektangel 10"/>
          <p:cNvSpPr/>
          <p:nvPr/>
        </p:nvSpPr>
        <p:spPr>
          <a:xfrm>
            <a:off x="2611605" y="1754088"/>
            <a:ext cx="5442282" cy="1200329"/>
          </a:xfrm>
          <a:prstGeom prst="rect">
            <a:avLst/>
          </a:prstGeom>
        </p:spPr>
        <p:txBody>
          <a:bodyPr wrap="square">
            <a:spAutoFit/>
          </a:bodyPr>
          <a:lstStyle/>
          <a:p>
            <a:endParaRPr lang="sv-SE">
              <a:solidFill>
                <a:srgbClr val="0070C0"/>
              </a:solidFill>
              <a:hlinkClick r:id="rId5"/>
            </a:endParaRPr>
          </a:p>
          <a:p>
            <a:endParaRPr lang="sv-SE">
              <a:solidFill>
                <a:srgbClr val="0070C0"/>
              </a:solidFill>
              <a:hlinkClick r:id="rId5"/>
            </a:endParaRPr>
          </a:p>
          <a:p>
            <a:endParaRPr lang="sv-SE">
              <a:solidFill>
                <a:srgbClr val="0070C0"/>
              </a:solidFill>
              <a:hlinkClick r:id="rId5"/>
            </a:endParaRPr>
          </a:p>
          <a:p>
            <a:endParaRPr lang="sv-SE">
              <a:solidFill>
                <a:srgbClr val="0070C0"/>
              </a:solidFill>
              <a:hlinkClick r:id="rId5"/>
            </a:endParaRPr>
          </a:p>
        </p:txBody>
      </p:sp>
      <p:sp>
        <p:nvSpPr>
          <p:cNvPr id="12" name="Rektangel 11"/>
          <p:cNvSpPr/>
          <p:nvPr/>
        </p:nvSpPr>
        <p:spPr>
          <a:xfrm rot="10800000" flipV="1">
            <a:off x="1546358" y="3752165"/>
            <a:ext cx="6967854" cy="646331"/>
          </a:xfrm>
          <a:prstGeom prst="rect">
            <a:avLst/>
          </a:prstGeom>
        </p:spPr>
        <p:txBody>
          <a:bodyPr wrap="square">
            <a:spAutoFit/>
          </a:bodyPr>
          <a:lstStyle/>
          <a:p>
            <a:r>
              <a:rPr lang="sv-SE">
                <a:hlinkClick r:id="rId6"/>
              </a:rPr>
              <a:t>Den </a:t>
            </a:r>
            <a:r>
              <a:rPr lang="sv-SE" err="1">
                <a:hlinkClick r:id="rId6"/>
              </a:rPr>
              <a:t>usynlige</a:t>
            </a:r>
            <a:r>
              <a:rPr lang="sv-SE">
                <a:hlinkClick r:id="rId6"/>
              </a:rPr>
              <a:t> utfordringen II – </a:t>
            </a:r>
            <a:r>
              <a:rPr lang="sv-SE" err="1">
                <a:hlinkClick r:id="rId6"/>
              </a:rPr>
              <a:t>Hansker</a:t>
            </a:r>
            <a:r>
              <a:rPr lang="sv-SE">
                <a:hlinkClick r:id="rId6"/>
              </a:rPr>
              <a:t> </a:t>
            </a:r>
            <a:r>
              <a:rPr lang="sv-SE" err="1">
                <a:hlinkClick r:id="rId6"/>
              </a:rPr>
              <a:t>erstatter</a:t>
            </a:r>
            <a:r>
              <a:rPr lang="sv-SE">
                <a:hlinkClick r:id="rId6"/>
              </a:rPr>
              <a:t> </a:t>
            </a:r>
            <a:r>
              <a:rPr lang="sv-SE" err="1">
                <a:hlinkClick r:id="rId6"/>
              </a:rPr>
              <a:t>ikke</a:t>
            </a:r>
            <a:r>
              <a:rPr lang="sv-SE">
                <a:hlinkClick r:id="rId6"/>
              </a:rPr>
              <a:t> </a:t>
            </a:r>
            <a:r>
              <a:rPr lang="sv-SE" err="1">
                <a:hlinkClick r:id="rId6"/>
              </a:rPr>
              <a:t>håndhygiene</a:t>
            </a:r>
            <a:r>
              <a:rPr lang="sv-SE">
                <a:hlinkClick r:id="rId6"/>
              </a:rPr>
              <a:t> - YouTube</a:t>
            </a:r>
            <a:endParaRPr lang="sv-SE"/>
          </a:p>
        </p:txBody>
      </p:sp>
    </p:spTree>
    <p:extLst>
      <p:ext uri="{BB962C8B-B14F-4D97-AF65-F5344CB8AC3E}">
        <p14:creationId xmlns:p14="http://schemas.microsoft.com/office/powerpoint/2010/main" val="20200280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Statistik från BHK mätningar </a:t>
            </a:r>
          </a:p>
        </p:txBody>
      </p:sp>
      <p:sp>
        <p:nvSpPr>
          <p:cNvPr id="3" name="Platshållare för text 2"/>
          <p:cNvSpPr>
            <a:spLocks noGrp="1"/>
          </p:cNvSpPr>
          <p:nvPr>
            <p:ph type="body" sz="quarter" idx="14"/>
          </p:nvPr>
        </p:nvSpPr>
        <p:spPr/>
        <p:txBody>
          <a:bodyPr/>
          <a:lstStyle/>
          <a:p>
            <a:r>
              <a:rPr lang="sv-SE"/>
              <a:t>Kommunal verksamhet Norrbotten</a:t>
            </a:r>
          </a:p>
        </p:txBody>
      </p:sp>
    </p:spTree>
    <p:extLst>
      <p:ext uri="{BB962C8B-B14F-4D97-AF65-F5344CB8AC3E}">
        <p14:creationId xmlns:p14="http://schemas.microsoft.com/office/powerpoint/2010/main" val="2790015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0" y="0"/>
            <a:ext cx="12192000" cy="6857999"/>
          </a:xfrm>
          <a:prstGeom prst="rect">
            <a:avLst/>
          </a:prstGeom>
        </p:spPr>
      </p:pic>
    </p:spTree>
    <p:extLst>
      <p:ext uri="{BB962C8B-B14F-4D97-AF65-F5344CB8AC3E}">
        <p14:creationId xmlns:p14="http://schemas.microsoft.com/office/powerpoint/2010/main" val="7552940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text 2"/>
          <p:cNvSpPr>
            <a:spLocks noGrp="1"/>
          </p:cNvSpPr>
          <p:nvPr>
            <p:ph type="body" sz="quarter" idx="14"/>
          </p:nvPr>
        </p:nvSpPr>
        <p:spPr/>
        <p:txBody>
          <a:bodyPr/>
          <a:lstStyle/>
          <a:p>
            <a:endParaRPr lang="sv-SE"/>
          </a:p>
        </p:txBody>
      </p:sp>
      <p:pic>
        <p:nvPicPr>
          <p:cNvPr id="1026" name="Picture 2" descr="https://app.vantetider.se/pentaho/getImage?image=picture489760854900940153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68700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6370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100014" y="0"/>
            <a:ext cx="12292013" cy="6858000"/>
          </a:xfrm>
          <a:prstGeom prst="rect">
            <a:avLst/>
          </a:prstGeom>
        </p:spPr>
      </p:pic>
    </p:spTree>
    <p:extLst>
      <p:ext uri="{BB962C8B-B14F-4D97-AF65-F5344CB8AC3E}">
        <p14:creationId xmlns:p14="http://schemas.microsoft.com/office/powerpoint/2010/main" val="4259085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609600"/>
            <a:ext cx="8596668" cy="1438032"/>
          </a:xfrm>
        </p:spPr>
        <p:txBody>
          <a:bodyPr>
            <a:normAutofit/>
          </a:bodyPr>
          <a:lstStyle/>
          <a:p>
            <a:pPr algn="ctr"/>
            <a:r>
              <a:rPr lang="sv-SE">
                <a:latin typeface="Trebuchet MS" panose="020B0603020202020204" pitchFamily="34" charset="0"/>
                <a:cs typeface="Times New Roman" panose="02020603050405020304" pitchFamily="18" charset="0"/>
              </a:rPr>
              <a:t>Var hittar jag information?</a:t>
            </a:r>
            <a:endParaRPr lang="sv-SE">
              <a:latin typeface="Trebuchet MS" panose="020B0603020202020204" pitchFamily="34" charset="0"/>
            </a:endParaRPr>
          </a:p>
        </p:txBody>
      </p:sp>
      <p:sp>
        <p:nvSpPr>
          <p:cNvPr id="3" name="Platshållare för innehåll 2"/>
          <p:cNvSpPr>
            <a:spLocks noGrp="1"/>
          </p:cNvSpPr>
          <p:nvPr>
            <p:ph idx="1"/>
          </p:nvPr>
        </p:nvSpPr>
        <p:spPr>
          <a:xfrm>
            <a:off x="677334" y="1283571"/>
            <a:ext cx="9746856" cy="5332885"/>
          </a:xfrm>
        </p:spPr>
        <p:txBody>
          <a:bodyPr vert="horz" lIns="91440" tIns="45720" rIns="91440" bIns="45720" rtlCol="0" anchor="t">
            <a:noAutofit/>
          </a:bodyPr>
          <a:lstStyle/>
          <a:p>
            <a:r>
              <a:rPr lang="sv-SE" sz="2200"/>
              <a:t>Vårdgivarwebben-&gt;Vårdriktlinjer-&gt;Vårdhygien -&gt; Hygienombud</a:t>
            </a:r>
          </a:p>
          <a:p>
            <a:pPr marL="0" indent="0">
              <a:buNone/>
            </a:pPr>
            <a:endParaRPr lang="sv-SE" sz="2200"/>
          </a:p>
          <a:p>
            <a:pPr marL="0" indent="0">
              <a:buNone/>
            </a:pPr>
            <a:r>
              <a:rPr lang="sv-SE" sz="2200"/>
              <a:t>Ta del av:</a:t>
            </a:r>
          </a:p>
          <a:p>
            <a:r>
              <a:rPr lang="sv-SE" sz="2200"/>
              <a:t> </a:t>
            </a:r>
            <a:r>
              <a:rPr lang="sv-SE" sz="2200" b="1"/>
              <a:t>E-utbildning under puffen för Basala hygienrutiner </a:t>
            </a:r>
            <a:r>
              <a:rPr lang="sv-SE" sz="2200"/>
              <a:t>     </a:t>
            </a:r>
          </a:p>
          <a:p>
            <a:pPr marL="0" indent="0">
              <a:buNone/>
            </a:pPr>
            <a:r>
              <a:rPr lang="sv-SE" sz="2200"/>
              <a:t>     - Basala hygienrutiner</a:t>
            </a:r>
            <a:endParaRPr lang="en-US" sz="2200"/>
          </a:p>
          <a:p>
            <a:pPr marL="0" indent="0">
              <a:buNone/>
            </a:pPr>
            <a:r>
              <a:rPr lang="sv-SE" sz="2200"/>
              <a:t>     - Hygienombud (observatör)</a:t>
            </a:r>
            <a:endParaRPr lang="en-US" sz="2200"/>
          </a:p>
          <a:p>
            <a:r>
              <a:rPr lang="sv-SE" sz="2200"/>
              <a:t>Egenkontroll vårdhygienisk standard</a:t>
            </a:r>
            <a:endParaRPr lang="en-US" sz="2200"/>
          </a:p>
          <a:p>
            <a:pPr marL="0" indent="0">
              <a:buNone/>
            </a:pPr>
            <a:r>
              <a:rPr lang="sv-SE" sz="2200"/>
              <a:t>          - Checklista</a:t>
            </a:r>
            <a:br>
              <a:rPr lang="sv-SE" sz="2200"/>
            </a:br>
            <a:r>
              <a:rPr lang="sv-SE" sz="2200"/>
              <a:t>          - Vägledning</a:t>
            </a:r>
            <a:br>
              <a:rPr lang="sv-SE" sz="2200"/>
            </a:br>
            <a:r>
              <a:rPr lang="sv-SE" sz="2200"/>
              <a:t>          - Mall för handlingsplan</a:t>
            </a:r>
            <a:endParaRPr lang="en-US" sz="2200"/>
          </a:p>
          <a:p>
            <a:endParaRPr lang="sv-SE" sz="2800"/>
          </a:p>
          <a:p>
            <a:pPr marL="0" indent="0">
              <a:buNone/>
            </a:pPr>
            <a:endParaRPr lang="sv-SE" sz="2200"/>
          </a:p>
          <a:p>
            <a:pPr>
              <a:buClr>
                <a:srgbClr val="1CADE4"/>
              </a:buClr>
            </a:pPr>
            <a:endParaRPr lang="sv-SE"/>
          </a:p>
          <a:p>
            <a:pPr marL="0" indent="0">
              <a:buClr>
                <a:srgbClr val="0070C0"/>
              </a:buClr>
              <a:buNone/>
            </a:pPr>
            <a:endParaRPr lang="sv-SE" sz="2800"/>
          </a:p>
          <a:p>
            <a:pPr>
              <a:buClr>
                <a:srgbClr val="0070C0"/>
              </a:buClr>
              <a:buSzPct val="83000"/>
            </a:pPr>
            <a:endParaRPr lang="sv-SE" sz="2800"/>
          </a:p>
          <a:p>
            <a:pPr marL="0" indent="0">
              <a:buNone/>
            </a:pPr>
            <a:endParaRPr lang="sv-SE"/>
          </a:p>
          <a:p>
            <a:pPr marL="0" indent="0">
              <a:buNone/>
            </a:pPr>
            <a:endParaRPr lang="sv-SE"/>
          </a:p>
        </p:txBody>
      </p:sp>
    </p:spTree>
    <p:extLst>
      <p:ext uri="{BB962C8B-B14F-4D97-AF65-F5344CB8AC3E}">
        <p14:creationId xmlns:p14="http://schemas.microsoft.com/office/powerpoint/2010/main" val="376065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Rubrik 3"/>
          <p:cNvSpPr>
            <a:spLocks noGrp="1"/>
          </p:cNvSpPr>
          <p:nvPr>
            <p:ph type="title"/>
          </p:nvPr>
        </p:nvSpPr>
        <p:spPr/>
        <p:txBody>
          <a:bodyPr/>
          <a:lstStyle/>
          <a:p>
            <a:pPr algn="ctr"/>
            <a:r>
              <a:rPr lang="sv-SE"/>
              <a:t>Dagens innehåll</a:t>
            </a:r>
          </a:p>
        </p:txBody>
      </p:sp>
      <p:sp>
        <p:nvSpPr>
          <p:cNvPr id="5" name="Platshållare för innehåll 4"/>
          <p:cNvSpPr>
            <a:spLocks noGrp="1"/>
          </p:cNvSpPr>
          <p:nvPr>
            <p:ph idx="1"/>
          </p:nvPr>
        </p:nvSpPr>
        <p:spPr>
          <a:xfrm>
            <a:off x="677334" y="1544363"/>
            <a:ext cx="9520214" cy="5313637"/>
          </a:xfrm>
        </p:spPr>
        <p:txBody>
          <a:bodyPr vert="horz" lIns="91440" tIns="45720" rIns="91440" bIns="45720" rtlCol="0" anchor="t">
            <a:normAutofit fontScale="85000" lnSpcReduction="20000"/>
          </a:bodyPr>
          <a:lstStyle/>
          <a:p>
            <a:endParaRPr lang="sv-SE" sz="2400"/>
          </a:p>
          <a:p>
            <a:r>
              <a:rPr lang="sv-SE" sz="2400"/>
              <a:t>Hygienombudets roll</a:t>
            </a:r>
          </a:p>
          <a:p>
            <a:endParaRPr lang="sv-SE" sz="2400"/>
          </a:p>
          <a:p>
            <a:r>
              <a:rPr lang="sv-SE" sz="2400"/>
              <a:t>Enhetschefens roll</a:t>
            </a:r>
          </a:p>
          <a:p>
            <a:endParaRPr lang="sv-SE" sz="2400"/>
          </a:p>
          <a:p>
            <a:r>
              <a:rPr lang="sv-SE" sz="2400"/>
              <a:t>Basala hygienrutiner och klädregler</a:t>
            </a:r>
          </a:p>
          <a:p>
            <a:endParaRPr lang="sv-SE" sz="2400"/>
          </a:p>
          <a:p>
            <a:r>
              <a:rPr lang="sv-SE" sz="2400"/>
              <a:t>Paus</a:t>
            </a:r>
          </a:p>
          <a:p>
            <a:endParaRPr lang="sv-SE" sz="2400"/>
          </a:p>
          <a:p>
            <a:r>
              <a:rPr lang="sv-SE" sz="2400"/>
              <a:t>Diskussionsfilmer</a:t>
            </a:r>
          </a:p>
          <a:p>
            <a:pPr marL="0" indent="0">
              <a:buNone/>
            </a:pPr>
            <a:endParaRPr lang="sv-SE" sz="2400"/>
          </a:p>
          <a:p>
            <a:r>
              <a:rPr lang="sv-SE" sz="2400"/>
              <a:t>BHK mätningar</a:t>
            </a:r>
          </a:p>
          <a:p>
            <a:pPr marL="0" indent="0">
              <a:buNone/>
            </a:pPr>
            <a:endParaRPr lang="sv-SE" sz="2400"/>
          </a:p>
          <a:p>
            <a:r>
              <a:rPr lang="sv-SE" sz="2400"/>
              <a:t>Forum önskemål</a:t>
            </a:r>
          </a:p>
          <a:p>
            <a:pPr marL="0" indent="0">
              <a:buNone/>
            </a:pPr>
            <a:endParaRPr lang="sv-SE" sz="2400"/>
          </a:p>
          <a:p>
            <a:pPr marL="0" indent="0">
              <a:buNone/>
            </a:pPr>
            <a:endParaRPr lang="sv-SE" sz="2400"/>
          </a:p>
          <a:p>
            <a:endParaRPr lang="sv-SE" sz="2400"/>
          </a:p>
          <a:p>
            <a:endParaRPr lang="sv-SE" sz="2400"/>
          </a:p>
          <a:p>
            <a:endParaRPr lang="sv-SE" sz="2400"/>
          </a:p>
          <a:p>
            <a:endParaRPr lang="sv-SE" sz="2400"/>
          </a:p>
        </p:txBody>
      </p:sp>
    </p:spTree>
    <p:extLst>
      <p:ext uri="{BB962C8B-B14F-4D97-AF65-F5344CB8AC3E}">
        <p14:creationId xmlns:p14="http://schemas.microsoft.com/office/powerpoint/2010/main" val="3242702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ell 5"/>
          <p:cNvGraphicFramePr>
            <a:graphicFrameLocks noGrp="1"/>
          </p:cNvGraphicFramePr>
          <p:nvPr>
            <p:extLst>
              <p:ext uri="{D42A27DB-BD31-4B8C-83A1-F6EECF244321}">
                <p14:modId xmlns:p14="http://schemas.microsoft.com/office/powerpoint/2010/main" val="3476805244"/>
              </p:ext>
            </p:extLst>
          </p:nvPr>
        </p:nvGraphicFramePr>
        <p:xfrm>
          <a:off x="574157" y="1158948"/>
          <a:ext cx="8367823" cy="4634243"/>
        </p:xfrm>
        <a:graphic>
          <a:graphicData uri="http://schemas.openxmlformats.org/drawingml/2006/table">
            <a:tbl>
              <a:tblPr firstRow="1" firstCol="1" bandRow="1">
                <a:tableStyleId>{5C22544A-7EE6-4342-B048-85BDC9FD1C3A}</a:tableStyleId>
              </a:tblPr>
              <a:tblGrid>
                <a:gridCol w="1887689">
                  <a:extLst>
                    <a:ext uri="{9D8B030D-6E8A-4147-A177-3AD203B41FA5}">
                      <a16:colId xmlns:a16="http://schemas.microsoft.com/office/drawing/2014/main" val="20000"/>
                    </a:ext>
                  </a:extLst>
                </a:gridCol>
                <a:gridCol w="2130251">
                  <a:extLst>
                    <a:ext uri="{9D8B030D-6E8A-4147-A177-3AD203B41FA5}">
                      <a16:colId xmlns:a16="http://schemas.microsoft.com/office/drawing/2014/main" val="20001"/>
                    </a:ext>
                  </a:extLst>
                </a:gridCol>
                <a:gridCol w="4349883">
                  <a:extLst>
                    <a:ext uri="{9D8B030D-6E8A-4147-A177-3AD203B41FA5}">
                      <a16:colId xmlns:a16="http://schemas.microsoft.com/office/drawing/2014/main" val="20002"/>
                    </a:ext>
                  </a:extLst>
                </a:gridCol>
              </a:tblGrid>
              <a:tr h="668693">
                <a:tc>
                  <a:txBody>
                    <a:bodyPr/>
                    <a:lstStyle/>
                    <a:p>
                      <a:pPr marL="36195">
                        <a:spcBef>
                          <a:spcPts val="200"/>
                        </a:spcBef>
                        <a:spcAft>
                          <a:spcPts val="500"/>
                        </a:spcAft>
                      </a:pPr>
                      <a:r>
                        <a:rPr lang="sv-SE" sz="1800">
                          <a:solidFill>
                            <a:schemeClr val="tx1"/>
                          </a:solidFill>
                          <a:effectLst/>
                        </a:rPr>
                        <a:t>Egenkontroll</a:t>
                      </a:r>
                      <a:endParaRPr lang="sv-SE" sz="18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800">
                          <a:solidFill>
                            <a:schemeClr val="tx1"/>
                          </a:solidFill>
                          <a:effectLst/>
                        </a:rPr>
                        <a:t>Omfattning</a:t>
                      </a:r>
                      <a:endParaRPr lang="sv-SE" sz="18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800">
                          <a:solidFill>
                            <a:schemeClr val="tx1"/>
                          </a:solidFill>
                          <a:effectLst/>
                        </a:rPr>
                        <a:t>Källa/Registrering</a:t>
                      </a:r>
                      <a:endParaRPr lang="sv-SE" sz="18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1382104">
                <a:tc>
                  <a:txBody>
                    <a:bodyPr/>
                    <a:lstStyle/>
                    <a:p>
                      <a:pPr marL="36195">
                        <a:spcBef>
                          <a:spcPts val="200"/>
                        </a:spcBef>
                        <a:spcAft>
                          <a:spcPts val="500"/>
                        </a:spcAft>
                      </a:pPr>
                      <a:r>
                        <a:rPr lang="sv-SE" sz="1600">
                          <a:solidFill>
                            <a:schemeClr val="tx1"/>
                          </a:solidFill>
                          <a:effectLst/>
                        </a:rPr>
                        <a:t>Basala hygienrutiner och klädregler (BHK)</a:t>
                      </a:r>
                      <a:endParaRPr lang="sv-SE" sz="16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600">
                          <a:effectLst/>
                        </a:rPr>
                        <a:t> 1-2 gång per år</a:t>
                      </a:r>
                      <a:endParaRPr lang="sv-SE" sz="1600">
                        <a:effectLst/>
                        <a:latin typeface="Arial" panose="020B0604020202020204" pitchFamily="34" charset="0"/>
                        <a:cs typeface="Times New Roman" panose="02020603050405020304" pitchFamily="18" charset="0"/>
                      </a:endParaRPr>
                    </a:p>
                    <a:p>
                      <a:pPr marL="36195" lvl="0">
                        <a:spcBef>
                          <a:spcPts val="200"/>
                        </a:spcBef>
                        <a:spcAft>
                          <a:spcPts val="500"/>
                        </a:spcAft>
                        <a:buNone/>
                      </a:pPr>
                      <a:r>
                        <a:rPr lang="sv-SE" sz="1600">
                          <a:effectLst/>
                        </a:rPr>
                        <a:t>Tas bort 2024</a:t>
                      </a:r>
                    </a:p>
                  </a:txBody>
                  <a:tcPr marL="68580" marR="68580" marT="0" marB="0"/>
                </a:tc>
                <a:tc>
                  <a:txBody>
                    <a:bodyPr/>
                    <a:lstStyle/>
                    <a:p>
                      <a:pPr marL="36195">
                        <a:spcBef>
                          <a:spcPts val="200"/>
                        </a:spcBef>
                        <a:spcAft>
                          <a:spcPts val="500"/>
                        </a:spcAft>
                      </a:pPr>
                      <a:r>
                        <a:rPr lang="sv-SE" sz="1600">
                          <a:effectLst/>
                        </a:rPr>
                        <a:t>PPM-databasen </a:t>
                      </a:r>
                    </a:p>
                    <a:p>
                      <a:pPr marL="36195" lvl="0">
                        <a:spcBef>
                          <a:spcPts val="200"/>
                        </a:spcBef>
                        <a:spcAft>
                          <a:spcPts val="500"/>
                        </a:spcAft>
                        <a:buNone/>
                      </a:pPr>
                      <a:r>
                        <a:rPr lang="sv-SE" sz="1600">
                          <a:effectLst/>
                        </a:rPr>
                        <a:t>Tas bort -2024</a:t>
                      </a:r>
                    </a:p>
                  </a:txBody>
                  <a:tcPr marL="68580" marR="68580" marT="0" marB="0"/>
                </a:tc>
                <a:extLst>
                  <a:ext uri="{0D108BD9-81ED-4DB2-BD59-A6C34878D82A}">
                    <a16:rowId xmlns:a16="http://schemas.microsoft.com/office/drawing/2014/main" val="10001"/>
                  </a:ext>
                </a:extLst>
              </a:tr>
              <a:tr h="1258013">
                <a:tc>
                  <a:txBody>
                    <a:bodyPr/>
                    <a:lstStyle/>
                    <a:p>
                      <a:pPr marL="36195">
                        <a:lnSpc>
                          <a:spcPct val="110000"/>
                        </a:lnSpc>
                        <a:spcBef>
                          <a:spcPts val="100"/>
                        </a:spcBef>
                        <a:spcAft>
                          <a:spcPts val="500"/>
                        </a:spcAft>
                      </a:pPr>
                      <a:r>
                        <a:rPr lang="sv-SE" sz="1600">
                          <a:solidFill>
                            <a:schemeClr val="tx1"/>
                          </a:solidFill>
                          <a:effectLst/>
                        </a:rPr>
                        <a:t>Månadsmätningar BHK</a:t>
                      </a:r>
                      <a:endParaRPr lang="sv-SE" sz="160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600">
                          <a:effectLst/>
                        </a:rPr>
                        <a:t>1 gång per månad </a:t>
                      </a:r>
                      <a:endParaRPr lang="sv-SE" sz="1600">
                        <a:effectLst/>
                        <a:latin typeface="Arial" panose="020B0604020202020204" pitchFamily="34" charset="0"/>
                        <a:cs typeface="Times New Roman" panose="02020603050405020304" pitchFamily="18" charset="0"/>
                      </a:endParaRPr>
                    </a:p>
                    <a:p>
                      <a:pPr marL="36195" lvl="0">
                        <a:spcBef>
                          <a:spcPts val="200"/>
                        </a:spcBef>
                        <a:spcAft>
                          <a:spcPts val="500"/>
                        </a:spcAft>
                        <a:buNone/>
                      </a:pPr>
                      <a:endParaRPr lang="sv-SE" sz="1600">
                        <a:effectLst/>
                      </a:endParaRPr>
                    </a:p>
                  </a:txBody>
                  <a:tcPr marL="68580" marR="68580" marT="0" marB="0"/>
                </a:tc>
                <a:tc>
                  <a:txBody>
                    <a:bodyPr/>
                    <a:lstStyle/>
                    <a:p>
                      <a:pPr marL="36195">
                        <a:spcBef>
                          <a:spcPts val="200"/>
                        </a:spcBef>
                        <a:spcAft>
                          <a:spcPts val="500"/>
                        </a:spcAft>
                      </a:pPr>
                      <a:r>
                        <a:rPr lang="sv-SE" sz="1600">
                          <a:effectLst/>
                        </a:rPr>
                        <a:t>PPM-databasen</a:t>
                      </a:r>
                    </a:p>
                    <a:p>
                      <a:pPr lvl="0" algn="l">
                        <a:lnSpc>
                          <a:spcPct val="100000"/>
                        </a:lnSpc>
                        <a:spcBef>
                          <a:spcPts val="0"/>
                        </a:spcBef>
                        <a:spcAft>
                          <a:spcPts val="0"/>
                        </a:spcAft>
                        <a:buNone/>
                      </a:pPr>
                      <a:r>
                        <a:rPr lang="sv-SE" sz="1600" b="0" i="0" u="none" strike="noStrike" noProof="0">
                          <a:solidFill>
                            <a:srgbClr val="000000"/>
                          </a:solidFill>
                          <a:effectLst/>
                          <a:latin typeface="Trebuchet MS"/>
                        </a:rPr>
                        <a:t>Tas bort -2024</a:t>
                      </a:r>
                    </a:p>
                    <a:p>
                      <a:pPr marL="36195" lvl="0">
                        <a:spcBef>
                          <a:spcPts val="200"/>
                        </a:spcBef>
                        <a:spcAft>
                          <a:spcPts val="500"/>
                        </a:spcAft>
                        <a:buNone/>
                      </a:pPr>
                      <a:endParaRPr lang="sv-SE" sz="1600">
                        <a:effectLst/>
                      </a:endParaRPr>
                    </a:p>
                  </a:txBody>
                  <a:tcPr marL="68580" marR="68580" marT="0" marB="0"/>
                </a:tc>
                <a:extLst>
                  <a:ext uri="{0D108BD9-81ED-4DB2-BD59-A6C34878D82A}">
                    <a16:rowId xmlns:a16="http://schemas.microsoft.com/office/drawing/2014/main" val="10002"/>
                  </a:ext>
                </a:extLst>
              </a:tr>
              <a:tr h="1325433">
                <a:tc>
                  <a:txBody>
                    <a:bodyPr/>
                    <a:lstStyle/>
                    <a:p>
                      <a:pPr marL="36195">
                        <a:spcBef>
                          <a:spcPts val="200"/>
                        </a:spcBef>
                        <a:spcAft>
                          <a:spcPts val="500"/>
                        </a:spcAft>
                      </a:pPr>
                      <a:r>
                        <a:rPr lang="sv-SE" sz="1600">
                          <a:solidFill>
                            <a:schemeClr val="tx1"/>
                          </a:solidFill>
                          <a:effectLst/>
                        </a:rPr>
                        <a:t>Egenkontroll av vårdhygienisk standard</a:t>
                      </a:r>
                      <a:endParaRPr lang="sv-SE" sz="1600">
                        <a:solidFill>
                          <a:schemeClr val="tx1"/>
                        </a:solidFill>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600">
                          <a:effectLst/>
                        </a:rPr>
                        <a:t>1 gång per år</a:t>
                      </a:r>
                      <a:endParaRPr lang="sv-SE" sz="16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6195">
                        <a:spcBef>
                          <a:spcPts val="200"/>
                        </a:spcBef>
                        <a:spcAft>
                          <a:spcPts val="500"/>
                        </a:spcAft>
                      </a:pPr>
                      <a:r>
                        <a:rPr lang="sv-SE" sz="1600">
                          <a:effectLst/>
                        </a:rPr>
                        <a:t>Se särskilda </a:t>
                      </a:r>
                      <a:r>
                        <a:rPr lang="sv-SE" sz="1600" u="sng">
                          <a:solidFill>
                            <a:schemeClr val="tx1"/>
                          </a:solidFill>
                          <a:effectLst/>
                          <a:hlinkClick r:id="rId3"/>
                        </a:rPr>
                        <a:t>checklistor</a:t>
                      </a:r>
                      <a:r>
                        <a:rPr lang="sv-SE" sz="1600">
                          <a:solidFill>
                            <a:schemeClr val="tx1"/>
                          </a:solidFill>
                          <a:effectLst/>
                        </a:rPr>
                        <a:t>  </a:t>
                      </a:r>
                      <a:r>
                        <a:rPr lang="sv-SE" sz="1600">
                          <a:effectLst/>
                        </a:rPr>
                        <a:t>NLL+</a:t>
                      </a:r>
                    </a:p>
                    <a:p>
                      <a:pPr marL="36195">
                        <a:spcBef>
                          <a:spcPts val="200"/>
                        </a:spcBef>
                        <a:spcAft>
                          <a:spcPts val="500"/>
                        </a:spcAft>
                      </a:pPr>
                      <a:endParaRPr lang="sv-SE" sz="16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0003"/>
                  </a:ext>
                </a:extLst>
              </a:tr>
            </a:tbl>
          </a:graphicData>
        </a:graphic>
      </p:graphicFrame>
      <p:sp>
        <p:nvSpPr>
          <p:cNvPr id="7" name="Rectangle 3"/>
          <p:cNvSpPr>
            <a:spLocks noChangeArrowheads="1"/>
          </p:cNvSpPr>
          <p:nvPr/>
        </p:nvSpPr>
        <p:spPr bwMode="auto">
          <a:xfrm>
            <a:off x="2138104" y="3996512"/>
            <a:ext cx="8069152"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sv-SE" altLang="sv-SE" sz="11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Times New Roman" panose="02020603050405020304" pitchFamily="18" charset="0"/>
              </a:rPr>
              <a:t>.</a:t>
            </a:r>
            <a:endParaRPr kumimoji="0" lang="sv-SE" altLang="sv-SE"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114946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57904" y="647289"/>
            <a:ext cx="8663873" cy="911056"/>
          </a:xfrm>
        </p:spPr>
        <p:txBody>
          <a:bodyPr/>
          <a:lstStyle/>
          <a:p>
            <a:r>
              <a:rPr lang="sv-SE"/>
              <a:t>Forum</a:t>
            </a:r>
          </a:p>
        </p:txBody>
      </p:sp>
      <p:sp>
        <p:nvSpPr>
          <p:cNvPr id="3" name="Platshållare för text 2"/>
          <p:cNvSpPr>
            <a:spLocks noGrp="1"/>
          </p:cNvSpPr>
          <p:nvPr>
            <p:ph type="body" sz="quarter" idx="14"/>
          </p:nvPr>
        </p:nvSpPr>
        <p:spPr>
          <a:xfrm>
            <a:off x="161690" y="1870736"/>
            <a:ext cx="9742164" cy="4465669"/>
          </a:xfrm>
        </p:spPr>
        <p:txBody>
          <a:bodyPr/>
          <a:lstStyle/>
          <a:p>
            <a:pPr marL="457200" indent="-457200" algn="l">
              <a:buFont typeface="Arial" panose="020B0604020202020204" pitchFamily="34" charset="0"/>
              <a:buChar char="•"/>
            </a:pPr>
            <a:r>
              <a:rPr lang="sv-SE"/>
              <a:t>Möjlighet till kunskapsinhämtning och utbyte av erfarenheter. </a:t>
            </a:r>
          </a:p>
          <a:p>
            <a:pPr marL="457200" indent="-457200" algn="l">
              <a:buFont typeface="Arial" panose="020B0604020202020204" pitchFamily="34" charset="0"/>
              <a:buChar char="•"/>
            </a:pPr>
            <a:r>
              <a:rPr lang="sv-SE"/>
              <a:t>Stödjande funktion. </a:t>
            </a:r>
          </a:p>
          <a:p>
            <a:pPr marL="457200" indent="-457200" algn="l">
              <a:buFont typeface="Arial" panose="020B0604020202020204" pitchFamily="34" charset="0"/>
              <a:buChar char="•"/>
            </a:pPr>
            <a:r>
              <a:rPr lang="sv-SE"/>
              <a:t>Teman på träffarna kan vara: smittor i vård/omsorg, förrådshantering, spol- och disk hantering, städning i omsorgslokaler. Diskussion kring situationer som uppstått. Tillfälle för frågor.</a:t>
            </a:r>
          </a:p>
          <a:p>
            <a:pPr marL="457200" indent="-457200" algn="l">
              <a:buFont typeface="Arial" panose="020B0604020202020204" pitchFamily="34" charset="0"/>
              <a:buChar char="•"/>
            </a:pPr>
            <a:r>
              <a:rPr lang="sv-SE"/>
              <a:t>Antal träffar digitalt 2-4 ggr/år. Tid 1-2 timmar.</a:t>
            </a:r>
          </a:p>
          <a:p>
            <a:pPr algn="l"/>
            <a:r>
              <a:rPr lang="sv-SE"/>
              <a:t>.</a:t>
            </a:r>
          </a:p>
          <a:p>
            <a:pPr marL="457200" indent="-457200" algn="l">
              <a:buFont typeface="Arial" panose="020B0604020202020204" pitchFamily="34" charset="0"/>
              <a:buChar char="•"/>
            </a:pPr>
            <a:endParaRPr lang="sv-SE"/>
          </a:p>
        </p:txBody>
      </p:sp>
    </p:spTree>
    <p:extLst>
      <p:ext uri="{BB962C8B-B14F-4D97-AF65-F5344CB8AC3E}">
        <p14:creationId xmlns:p14="http://schemas.microsoft.com/office/powerpoint/2010/main" val="1838185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Bildobjekt 3"/>
          <p:cNvPicPr>
            <a:picLocks noChangeAspect="1"/>
          </p:cNvPicPr>
          <p:nvPr/>
        </p:nvPicPr>
        <p:blipFill>
          <a:blip r:embed="rId3"/>
          <a:stretch>
            <a:fillRect/>
          </a:stretch>
        </p:blipFill>
        <p:spPr>
          <a:xfrm>
            <a:off x="9176083" y="361803"/>
            <a:ext cx="2592463" cy="3825187"/>
          </a:xfrm>
          <a:prstGeom prst="rect">
            <a:avLst/>
          </a:prstGeom>
        </p:spPr>
      </p:pic>
      <p:sp>
        <p:nvSpPr>
          <p:cNvPr id="5" name="AutoShape 2" descr="Gemensamma författningssamlingen avseende hälso- och sjukvård,  socialtjänst, läkemedel, folkhälsa m.m."/>
          <p:cNvSpPr>
            <a:spLocks noChangeAspect="1" noChangeArrowheads="1"/>
          </p:cNvSpPr>
          <p:nvPr/>
        </p:nvSpPr>
        <p:spPr bwMode="auto">
          <a:xfrm>
            <a:off x="1113812" y="1660246"/>
            <a:ext cx="406400" cy="4064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121920" tIns="60960" rIns="121920" bIns="60960" numCol="1" anchor="t" anchorCtr="0" compatLnSpc="1">
            <a:prstTxWarp prst="textNoShape">
              <a:avLst/>
            </a:prstTxWarp>
          </a:bodyPr>
          <a:lstStyle/>
          <a:p>
            <a:endParaRPr lang="sv-SE" sz="2400"/>
          </a:p>
        </p:txBody>
      </p:sp>
      <p:pic>
        <p:nvPicPr>
          <p:cNvPr id="7" name="Bildobjekt 6"/>
          <p:cNvPicPr>
            <a:picLocks noChangeAspect="1"/>
          </p:cNvPicPr>
          <p:nvPr/>
        </p:nvPicPr>
        <p:blipFill>
          <a:blip r:embed="rId4"/>
          <a:stretch>
            <a:fillRect/>
          </a:stretch>
        </p:blipFill>
        <p:spPr>
          <a:xfrm>
            <a:off x="92997" y="1016874"/>
            <a:ext cx="3742459" cy="4595095"/>
          </a:xfrm>
          <a:prstGeom prst="rect">
            <a:avLst/>
          </a:prstGeom>
        </p:spPr>
      </p:pic>
      <p:pic>
        <p:nvPicPr>
          <p:cNvPr id="8" name="Bildobjekt 7"/>
          <p:cNvPicPr>
            <a:picLocks noChangeAspect="1"/>
          </p:cNvPicPr>
          <p:nvPr/>
        </p:nvPicPr>
        <p:blipFill>
          <a:blip r:embed="rId5"/>
          <a:stretch>
            <a:fillRect/>
          </a:stretch>
        </p:blipFill>
        <p:spPr>
          <a:xfrm>
            <a:off x="7812508" y="2407634"/>
            <a:ext cx="2598821" cy="3431693"/>
          </a:xfrm>
          <a:prstGeom prst="rect">
            <a:avLst/>
          </a:prstGeom>
        </p:spPr>
      </p:pic>
      <p:pic>
        <p:nvPicPr>
          <p:cNvPr id="3" name="Platshållare för innehåll 2"/>
          <p:cNvPicPr>
            <a:picLocks noGrp="1" noChangeAspect="1"/>
          </p:cNvPicPr>
          <p:nvPr>
            <p:ph sz="half" idx="1"/>
          </p:nvPr>
        </p:nvPicPr>
        <p:blipFill>
          <a:blip r:embed="rId6"/>
          <a:stretch>
            <a:fillRect/>
          </a:stretch>
        </p:blipFill>
        <p:spPr>
          <a:xfrm>
            <a:off x="3642020" y="689811"/>
            <a:ext cx="3461773" cy="5398168"/>
          </a:xfrm>
          <a:prstGeom prst="rect">
            <a:avLst/>
          </a:prstGeom>
        </p:spPr>
      </p:pic>
      <p:cxnSp>
        <p:nvCxnSpPr>
          <p:cNvPr id="13" name="Rak 12"/>
          <p:cNvCxnSpPr/>
          <p:nvPr/>
        </p:nvCxnSpPr>
        <p:spPr bwMode="auto">
          <a:xfrm flipV="1">
            <a:off x="335954" y="1016873"/>
            <a:ext cx="3256548" cy="1800"/>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17" name="Rak 16"/>
          <p:cNvCxnSpPr/>
          <p:nvPr/>
        </p:nvCxnSpPr>
        <p:spPr bwMode="auto">
          <a:xfrm flipV="1">
            <a:off x="96252" y="5611969"/>
            <a:ext cx="3545768" cy="2769"/>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26" name="Rak 25"/>
          <p:cNvCxnSpPr/>
          <p:nvPr/>
        </p:nvCxnSpPr>
        <p:spPr bwMode="auto">
          <a:xfrm>
            <a:off x="7804484" y="2390273"/>
            <a:ext cx="8021" cy="3441032"/>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28" name="Rak 27"/>
          <p:cNvCxnSpPr/>
          <p:nvPr/>
        </p:nvCxnSpPr>
        <p:spPr bwMode="auto">
          <a:xfrm>
            <a:off x="7804481" y="2407633"/>
            <a:ext cx="2606848" cy="0"/>
          </a:xfrm>
          <a:prstGeom prst="line">
            <a:avLst/>
          </a:prstGeom>
          <a:solidFill>
            <a:schemeClr val="bg1"/>
          </a:solidFill>
          <a:ln w="12700" cap="flat" cmpd="sng" algn="ctr">
            <a:solidFill>
              <a:schemeClr val="tx1"/>
            </a:solidFill>
            <a:prstDash val="solid"/>
            <a:round/>
            <a:headEnd type="none" w="sm" len="sm"/>
            <a:tailEnd type="none" w="sm" len="sm"/>
          </a:ln>
          <a:effectLst/>
        </p:spPr>
      </p:cxnSp>
      <p:cxnSp>
        <p:nvCxnSpPr>
          <p:cNvPr id="12" name="Rak 11"/>
          <p:cNvCxnSpPr/>
          <p:nvPr/>
        </p:nvCxnSpPr>
        <p:spPr>
          <a:xfrm>
            <a:off x="3642020" y="1132114"/>
            <a:ext cx="0" cy="4615543"/>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65351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Föreskrift HSLF-FS 2022:44</a:t>
            </a:r>
            <a:br>
              <a:rPr lang="sv-SE"/>
            </a:br>
            <a:endParaRPr lang="sv-SE"/>
          </a:p>
        </p:txBody>
      </p:sp>
      <p:sp>
        <p:nvSpPr>
          <p:cNvPr id="3" name="Platshållare för innehåll 2"/>
          <p:cNvSpPr>
            <a:spLocks noGrp="1"/>
          </p:cNvSpPr>
          <p:nvPr>
            <p:ph idx="1"/>
          </p:nvPr>
        </p:nvSpPr>
        <p:spPr>
          <a:xfrm>
            <a:off x="677334" y="1493949"/>
            <a:ext cx="8596668" cy="5177307"/>
          </a:xfrm>
        </p:spPr>
        <p:txBody>
          <a:bodyPr>
            <a:normAutofit lnSpcReduction="10000"/>
          </a:bodyPr>
          <a:lstStyle/>
          <a:p>
            <a:r>
              <a:rPr lang="sv-SE" b="1"/>
              <a:t>Rutiner:</a:t>
            </a:r>
            <a:r>
              <a:rPr lang="sv-SE"/>
              <a:t> </a:t>
            </a:r>
          </a:p>
          <a:p>
            <a:pPr marL="0" indent="0">
              <a:buNone/>
            </a:pPr>
            <a:r>
              <a:rPr lang="sv-SE"/>
              <a:t>           − hur smitta ska förebyggas i verksamheten</a:t>
            </a:r>
          </a:p>
          <a:p>
            <a:pPr marL="0" indent="0">
              <a:buNone/>
            </a:pPr>
            <a:r>
              <a:rPr lang="sv-SE"/>
              <a:t>           − hur smittspridning ska förhindras i verksamheten.</a:t>
            </a:r>
          </a:p>
          <a:p>
            <a:pPr marL="0" indent="0">
              <a:buNone/>
            </a:pPr>
            <a:r>
              <a:rPr lang="sv-SE"/>
              <a:t>           − vem som ansvarar för att olika smittförebyggande åtgärder vidtas i</a:t>
            </a:r>
          </a:p>
          <a:p>
            <a:pPr marL="0" indent="0">
              <a:buNone/>
            </a:pPr>
            <a:r>
              <a:rPr lang="sv-SE"/>
              <a:t> 		verksamheten. </a:t>
            </a:r>
          </a:p>
          <a:p>
            <a:pPr marL="0" indent="0">
              <a:buNone/>
            </a:pPr>
            <a:r>
              <a:rPr lang="sv-SE"/>
              <a:t>            − hur verksamheten kan samverka med hälso- och sjukvården. </a:t>
            </a:r>
          </a:p>
          <a:p>
            <a:pPr marL="0" indent="0">
              <a:buNone/>
            </a:pPr>
            <a:r>
              <a:rPr lang="sv-SE"/>
              <a:t>            − hur de smittförebyggande åtgärderna ska följas upp.</a:t>
            </a:r>
          </a:p>
          <a:p>
            <a:pPr marL="0" indent="0">
              <a:buNone/>
            </a:pPr>
            <a:r>
              <a:rPr lang="sv-SE"/>
              <a:t>            − hur personalen i verksamheten ska informeras om rutinerna. </a:t>
            </a:r>
          </a:p>
          <a:p>
            <a:r>
              <a:rPr lang="sv-SE" b="1"/>
              <a:t>Riskanalys</a:t>
            </a:r>
            <a:r>
              <a:rPr lang="sv-SE"/>
              <a:t>: vilka risker för smitta och smittspridning som finns i verksamheten och vilka åtgärder som behöver vidtas för att förhindra smitta och smittspridning i verksamheten.</a:t>
            </a:r>
          </a:p>
          <a:p>
            <a:r>
              <a:rPr lang="sv-SE" b="1"/>
              <a:t>Utbildning</a:t>
            </a:r>
            <a:r>
              <a:rPr lang="sv-SE"/>
              <a:t>: erbjuda personalen som genomför insatserna utbildning i att</a:t>
            </a:r>
          </a:p>
          <a:p>
            <a:pPr marL="0" indent="0">
              <a:buNone/>
            </a:pPr>
            <a:r>
              <a:rPr lang="sv-SE"/>
              <a:t>     1. förebygga och förhindra smitta och smittspridning i verksamheten.</a:t>
            </a:r>
          </a:p>
          <a:p>
            <a:pPr marL="0" indent="0">
              <a:buNone/>
            </a:pPr>
            <a:r>
              <a:rPr lang="sv-SE"/>
              <a:t>     2. basala hygien rutiner. </a:t>
            </a:r>
          </a:p>
        </p:txBody>
      </p:sp>
    </p:spTree>
    <p:extLst>
      <p:ext uri="{BB962C8B-B14F-4D97-AF65-F5344CB8AC3E}">
        <p14:creationId xmlns:p14="http://schemas.microsoft.com/office/powerpoint/2010/main" val="1170142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a:xfrm>
            <a:off x="581800" y="192116"/>
            <a:ext cx="8596668" cy="708636"/>
          </a:xfrm>
        </p:spPr>
        <p:txBody>
          <a:bodyPr/>
          <a:lstStyle/>
          <a:p>
            <a:pPr algn="ctr"/>
            <a:r>
              <a:rPr lang="sv-SE"/>
              <a:t>Hygienombudets roll</a:t>
            </a:r>
          </a:p>
        </p:txBody>
      </p:sp>
      <p:sp>
        <p:nvSpPr>
          <p:cNvPr id="3" name="Platshållare för innehåll 2"/>
          <p:cNvSpPr>
            <a:spLocks noGrp="1"/>
          </p:cNvSpPr>
          <p:nvPr>
            <p:ph idx="1"/>
          </p:nvPr>
        </p:nvSpPr>
        <p:spPr>
          <a:xfrm>
            <a:off x="677334" y="1113183"/>
            <a:ext cx="8596668" cy="5744817"/>
          </a:xfrm>
        </p:spPr>
        <p:txBody>
          <a:bodyPr>
            <a:normAutofit/>
          </a:bodyPr>
          <a:lstStyle/>
          <a:p>
            <a:r>
              <a:rPr lang="sv-SE" b="1"/>
              <a:t>I team med enhetschefen aktivt arbeta med hygienfrågor på enheten, och systematiskt se över och försöka förbättra vårdhygieniska rutiner</a:t>
            </a:r>
          </a:p>
          <a:p>
            <a:r>
              <a:rPr lang="sv-SE" b="1"/>
              <a:t>Utföra månatliga observationsmätningar och årliga PPM mätningar gällande följsamhet till basala hygienrutiner och klädregler, alternativt förse slumpmässigt utvald personal med underlag för självskattning. Observatören registrerar resultaten i databasen, matar ut det och rapporterar det till enhetschefen</a:t>
            </a:r>
          </a:p>
          <a:p>
            <a:r>
              <a:rPr lang="sv-SE" b="1"/>
              <a:t>Delta vid egenkontroller och hygienronder  </a:t>
            </a:r>
          </a:p>
          <a:p>
            <a:r>
              <a:rPr lang="sv-SE" b="1"/>
              <a:t>Väcka intresse och höja motivationen för kvalitetssäkring och förbättringsarbeten på enheten</a:t>
            </a:r>
          </a:p>
          <a:p>
            <a:r>
              <a:rPr lang="sv-SE" b="1"/>
              <a:t>Fördjupa sina kunskaper genom utbildning och förmedla det till sina kollegor</a:t>
            </a:r>
          </a:p>
          <a:p>
            <a:r>
              <a:rPr lang="sv-SE" b="1"/>
              <a:t>Känna till kontaktvägarna till Vårdhygien, och veta hur man hittar till Vårdhygiens hemsida, samt förmedla det till sina kollegor</a:t>
            </a:r>
          </a:p>
          <a:p>
            <a:r>
              <a:rPr lang="sv-SE" b="1"/>
              <a:t>Vara kontaktperson till Vårdhygien</a:t>
            </a:r>
          </a:p>
          <a:p>
            <a:endParaRPr lang="sv-SE"/>
          </a:p>
          <a:p>
            <a:pPr marL="0" indent="0">
              <a:buNone/>
            </a:pPr>
            <a:endParaRPr lang="sv-SE"/>
          </a:p>
          <a:p>
            <a:pPr marL="0" indent="0">
              <a:buNone/>
            </a:pPr>
            <a:endParaRPr lang="sv-SE"/>
          </a:p>
          <a:p>
            <a:endParaRPr lang="sv-SE"/>
          </a:p>
          <a:p>
            <a:endParaRPr lang="sv-SE"/>
          </a:p>
          <a:p>
            <a:endParaRPr lang="sv-SE"/>
          </a:p>
          <a:p>
            <a:endParaRPr lang="sv-SE"/>
          </a:p>
          <a:p>
            <a:endParaRPr lang="sv-SE"/>
          </a:p>
          <a:p>
            <a:endParaRPr lang="sv-SE"/>
          </a:p>
        </p:txBody>
      </p:sp>
    </p:spTree>
    <p:extLst>
      <p:ext uri="{BB962C8B-B14F-4D97-AF65-F5344CB8AC3E}">
        <p14:creationId xmlns:p14="http://schemas.microsoft.com/office/powerpoint/2010/main" val="1942195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77334" y="470452"/>
            <a:ext cx="8596668" cy="1320800"/>
          </a:xfrm>
        </p:spPr>
        <p:txBody>
          <a:bodyPr/>
          <a:lstStyle/>
          <a:p>
            <a:pPr algn="ctr"/>
            <a:r>
              <a:rPr lang="sv-SE"/>
              <a:t>Enhetschefens roll</a:t>
            </a:r>
          </a:p>
        </p:txBody>
      </p:sp>
      <p:sp>
        <p:nvSpPr>
          <p:cNvPr id="3" name="Platshållare för innehåll 2"/>
          <p:cNvSpPr>
            <a:spLocks noGrp="1"/>
          </p:cNvSpPr>
          <p:nvPr>
            <p:ph idx="1"/>
          </p:nvPr>
        </p:nvSpPr>
        <p:spPr>
          <a:xfrm>
            <a:off x="677334" y="1351723"/>
            <a:ext cx="8596668" cy="5208104"/>
          </a:xfrm>
        </p:spPr>
        <p:txBody>
          <a:bodyPr>
            <a:normAutofit/>
          </a:bodyPr>
          <a:lstStyle/>
          <a:p>
            <a:pPr marL="0" indent="0">
              <a:buNone/>
            </a:pPr>
            <a:r>
              <a:rPr lang="sv-SE" sz="2000"/>
              <a:t>        Enhetschefen har ansvaret för hygienfrågor och ansvar för att: </a:t>
            </a:r>
          </a:p>
          <a:p>
            <a:r>
              <a:rPr lang="sv-SE" sz="2000"/>
              <a:t>I samråd med hygienombuden se till att gällande hygienregler (SOSFS 2015:10) efterlevs. </a:t>
            </a:r>
          </a:p>
          <a:p>
            <a:r>
              <a:rPr lang="sv-SE" sz="2000"/>
              <a:t>Tillse att hygienombuden får </a:t>
            </a:r>
            <a:r>
              <a:rPr lang="sv-SE" sz="2000" b="1"/>
              <a:t>avsatt tid </a:t>
            </a:r>
            <a:r>
              <a:rPr lang="sv-SE" sz="2000"/>
              <a:t>för att uppfylla sitt uppdrag. </a:t>
            </a:r>
          </a:p>
          <a:p>
            <a:r>
              <a:rPr lang="sv-SE" sz="2000"/>
              <a:t>Se till att mätresultat återkopplas och följs upp samt att förbättringsarbete utifrån resultat tas upp på APT. </a:t>
            </a:r>
          </a:p>
          <a:p>
            <a:r>
              <a:rPr lang="sv-SE" sz="2000"/>
              <a:t>Hygienombud utses av enhetschef eller motsvarande och ges ett skriftligt uppdrag. Det är lämpligt att 2 personer per enhet utses.</a:t>
            </a:r>
          </a:p>
          <a:p>
            <a:r>
              <a:rPr lang="sv-SE" sz="2000"/>
              <a:t>Fördelningen bör vara sjuksköterska och undersköterska eller motsvarande med intresse för vårdhygieniska frågor. </a:t>
            </a:r>
          </a:p>
          <a:p>
            <a:r>
              <a:rPr lang="sv-SE" sz="2000"/>
              <a:t>Ser till att vårdtagare/närstående ges möjlighet att involveras i det förebyggande arbetet med basala hygienriktlinjer och klädregler (BHK)</a:t>
            </a:r>
          </a:p>
        </p:txBody>
      </p:sp>
    </p:spTree>
    <p:extLst>
      <p:ext uri="{BB962C8B-B14F-4D97-AF65-F5344CB8AC3E}">
        <p14:creationId xmlns:p14="http://schemas.microsoft.com/office/powerpoint/2010/main" val="3795460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endParaRPr lang="sv-SE"/>
          </a:p>
        </p:txBody>
      </p:sp>
      <p:sp>
        <p:nvSpPr>
          <p:cNvPr id="3" name="Platshållare för innehåll 2"/>
          <p:cNvSpPr>
            <a:spLocks noGrp="1"/>
          </p:cNvSpPr>
          <p:nvPr>
            <p:ph idx="1"/>
          </p:nvPr>
        </p:nvSpPr>
        <p:spPr/>
        <p:txBody>
          <a:bodyPr/>
          <a:lstStyle/>
          <a:p>
            <a:r>
              <a:rPr lang="sv-SE">
                <a:hlinkClick r:id="rId2"/>
              </a:rPr>
              <a:t>Smittan syns inte - bryt smittvägar - YouTube</a:t>
            </a:r>
            <a:endParaRPr lang="sv-SE"/>
          </a:p>
          <a:p>
            <a:endParaRPr lang="sv-SE"/>
          </a:p>
        </p:txBody>
      </p:sp>
    </p:spTree>
    <p:extLst>
      <p:ext uri="{BB962C8B-B14F-4D97-AF65-F5344CB8AC3E}">
        <p14:creationId xmlns:p14="http://schemas.microsoft.com/office/powerpoint/2010/main" val="24681981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pPr algn="ctr"/>
            <a:br>
              <a:rPr lang="sv-SE" sz="9600"/>
            </a:br>
            <a:r>
              <a:rPr lang="sv-SE" sz="9600"/>
              <a:t>PAUS 15 min</a:t>
            </a:r>
          </a:p>
        </p:txBody>
      </p:sp>
    </p:spTree>
    <p:extLst>
      <p:ext uri="{BB962C8B-B14F-4D97-AF65-F5344CB8AC3E}">
        <p14:creationId xmlns:p14="http://schemas.microsoft.com/office/powerpoint/2010/main" val="75450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sp>
        <p:nvSpPr>
          <p:cNvPr id="3" name="Platshållare för innehåll 2"/>
          <p:cNvSpPr>
            <a:spLocks noGrp="1"/>
          </p:cNvSpPr>
          <p:nvPr>
            <p:ph idx="1"/>
          </p:nvPr>
        </p:nvSpPr>
        <p:spPr/>
        <p:txBody>
          <a:bodyPr/>
          <a:lstStyle/>
          <a:p>
            <a:r>
              <a:rPr lang="sv-SE">
                <a:hlinkClick r:id="rId2"/>
              </a:rPr>
              <a:t>Basala Hygien och Klädregler (BHK) inom Särskilt boende - YouTube</a:t>
            </a:r>
            <a:endParaRPr lang="sv-SE"/>
          </a:p>
          <a:p>
            <a:endParaRPr lang="sv-SE"/>
          </a:p>
        </p:txBody>
      </p:sp>
    </p:spTree>
    <p:extLst>
      <p:ext uri="{BB962C8B-B14F-4D97-AF65-F5344CB8AC3E}">
        <p14:creationId xmlns:p14="http://schemas.microsoft.com/office/powerpoint/2010/main" val="1737729065"/>
      </p:ext>
    </p:extLst>
  </p:cSld>
  <p:clrMapOvr>
    <a:masterClrMapping/>
  </p:clrMapOvr>
</p:sld>
</file>

<file path=ppt/theme/theme1.xml><?xml version="1.0" encoding="utf-8"?>
<a:theme xmlns:a="http://schemas.openxmlformats.org/drawingml/2006/main" name="Begränsningsaspekten">
  <a:themeElements>
    <a:clrScheme name="Blå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Begränsningsaspekten">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gränsningsaspekten">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CED6199FEFBE64E935D2FF90E0A97EC" ma:contentTypeVersion="16" ma:contentTypeDescription="Skapa ett nytt dokument." ma:contentTypeScope="" ma:versionID="1de42ff8010b7876bc589e824a7517cf">
  <xsd:schema xmlns:xsd="http://www.w3.org/2001/XMLSchema" xmlns:xs="http://www.w3.org/2001/XMLSchema" xmlns:p="http://schemas.microsoft.com/office/2006/metadata/properties" xmlns:ns2="19f16e3f-63b8-4eb3-b7a7-c66033a62c21" xmlns:ns3="86a20bee-e1b7-4bf1-9722-65392fcff7f4" targetNamespace="http://schemas.microsoft.com/office/2006/metadata/properties" ma:root="true" ma:fieldsID="125c530e4b7bff85dc5dc785e5452c19" ns2:_="" ns3:_="">
    <xsd:import namespace="19f16e3f-63b8-4eb3-b7a7-c66033a62c21"/>
    <xsd:import namespace="86a20bee-e1b7-4bf1-9722-65392fcff7f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bjectDetectorVersions" minOccurs="0"/>
                <xsd:element ref="ns2:MediaLengthInSeconds" minOccurs="0"/>
                <xsd:element ref="ns2:MediaServiceDateTaken"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f16e3f-63b8-4eb3-b7a7-c66033a62c2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lcf76f155ced4ddcb4097134ff3c332f" ma:index="16" nillable="true" ma:taxonomy="true" ma:internalName="lcf76f155ced4ddcb4097134ff3c332f" ma:taxonomyFieldName="MediaServiceImageTags" ma:displayName="Bildmarkeringar" ma:readOnly="false" ma:fieldId="{5cf76f15-5ced-4ddc-b409-7134ff3c332f}" ma:taxonomyMulti="true" ma:sspId="b1afb8df-f81b-49ae-88f3-9959909873cb"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a20bee-e1b7-4bf1-9722-65392fcff7f4"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327bdfa3-d777-4f27-b125-05f17aa1ad04}" ma:internalName="TaxCatchAll" ma:showField="CatchAllData" ma:web="86a20bee-e1b7-4bf1-9722-65392fcff7f4">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f16e3f-63b8-4eb3-b7a7-c66033a62c21">
      <Terms xmlns="http://schemas.microsoft.com/office/infopath/2007/PartnerControls"/>
    </lcf76f155ced4ddcb4097134ff3c332f>
    <TaxCatchAll xmlns="86a20bee-e1b7-4bf1-9722-65392fcff7f4" xsi:nil="true"/>
    <SharedWithUsers xmlns="86a20bee-e1b7-4bf1-9722-65392fcff7f4">
      <UserInfo>
        <DisplayName>Jessica Hammargren</DisplayName>
        <AccountId>270</AccountId>
        <AccountType/>
      </UserInfo>
      <UserInfo>
        <DisplayName>Margareta Nilsson</DisplayName>
        <AccountId>18</AccountId>
        <AccountType/>
      </UserInfo>
      <UserInfo>
        <DisplayName>Yvonne Samuelsson</DisplayName>
        <AccountId>16</AccountId>
        <AccountType/>
      </UserInfo>
    </SharedWithUsers>
  </documentManagement>
</p:properties>
</file>

<file path=customXml/itemProps1.xml><?xml version="1.0" encoding="utf-8"?>
<ds:datastoreItem xmlns:ds="http://schemas.openxmlformats.org/officeDocument/2006/customXml" ds:itemID="{3375949E-D43A-4517-8863-A4B530417D62}">
  <ds:schemaRefs>
    <ds:schemaRef ds:uri="19f16e3f-63b8-4eb3-b7a7-c66033a62c21"/>
    <ds:schemaRef ds:uri="86a20bee-e1b7-4bf1-9722-65392fcff7f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BB4E083D-CA30-4DDF-A8AC-385FC6B0C886}">
  <ds:schemaRefs>
    <ds:schemaRef ds:uri="http://schemas.microsoft.com/sharepoint/v3/contenttype/forms"/>
  </ds:schemaRefs>
</ds:datastoreItem>
</file>

<file path=customXml/itemProps3.xml><?xml version="1.0" encoding="utf-8"?>
<ds:datastoreItem xmlns:ds="http://schemas.openxmlformats.org/officeDocument/2006/customXml" ds:itemID="{26B2A1CA-655A-4BC3-A246-65BC07E10DC6}">
  <ds:schemaRefs>
    <ds:schemaRef ds:uri="19f16e3f-63b8-4eb3-b7a7-c66033a62c21"/>
    <ds:schemaRef ds:uri="86a20bee-e1b7-4bf1-9722-65392fcff7f4"/>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Bredbild</PresentationFormat>
  <Slides>21</Slides>
  <Notes>18</Notes>
  <HiddenSlides>0</HiddenSlides>
  <ScaleCrop>false</ScaleCrop>
  <HeadingPairs>
    <vt:vector size="4" baseType="variant">
      <vt:variant>
        <vt:lpstr>Tema</vt:lpstr>
      </vt:variant>
      <vt:variant>
        <vt:i4>2</vt:i4>
      </vt:variant>
      <vt:variant>
        <vt:lpstr>Bildrubriker</vt:lpstr>
      </vt:variant>
      <vt:variant>
        <vt:i4>21</vt:i4>
      </vt:variant>
    </vt:vector>
  </HeadingPairs>
  <TitlesOfParts>
    <vt:vector size="23" baseType="lpstr">
      <vt:lpstr>Begränsningsaspekten</vt:lpstr>
      <vt:lpstr>Office-tema</vt:lpstr>
      <vt:lpstr>       Inspirationsdag</vt:lpstr>
      <vt:lpstr>Dagens innehåll</vt:lpstr>
      <vt:lpstr>PowerPoint-presentation</vt:lpstr>
      <vt:lpstr>Föreskrift HSLF-FS 2022:44 </vt:lpstr>
      <vt:lpstr>Hygienombudets roll</vt:lpstr>
      <vt:lpstr>Enhetschefens roll</vt:lpstr>
      <vt:lpstr>PowerPoint-presentation</vt:lpstr>
      <vt:lpstr> PAUS 15 min</vt:lpstr>
      <vt:lpstr>PowerPoint-presentation</vt:lpstr>
      <vt:lpstr>Basala hygienrutiner och klädregler som ska observeras</vt:lpstr>
      <vt:lpstr>Basala hygienrutiner och klädregler som ska observeras    Händer och underarmar </vt:lpstr>
      <vt:lpstr>Basala hygienrutiner och klädregler som ska observeras</vt:lpstr>
      <vt:lpstr>Handskpyramiden</vt:lpstr>
      <vt:lpstr>Diskussionsfilm</vt:lpstr>
      <vt:lpstr>Statistik från BHK mätningar </vt:lpstr>
      <vt:lpstr>PowerPoint-presentation</vt:lpstr>
      <vt:lpstr>PowerPoint-presentation</vt:lpstr>
      <vt:lpstr>PowerPoint-presentation</vt:lpstr>
      <vt:lpstr>Var hittar jag information?</vt:lpstr>
      <vt:lpstr>PowerPoint-presentation</vt:lpstr>
      <vt:lpstr>Forum</vt:lpstr>
    </vt:vector>
  </TitlesOfParts>
  <Company>Region Norrbotten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Inspirationsdag</dc:title>
  <dc:creator>Viktoria Kristoffersson</dc:creator>
  <cp:revision>3</cp:revision>
  <cp:lastPrinted>2022-09-19T11:24:26Z</cp:lastPrinted>
  <dcterms:created xsi:type="dcterms:W3CDTF">2022-09-01T08:09:25Z</dcterms:created>
  <dcterms:modified xsi:type="dcterms:W3CDTF">2023-12-12T13:04:17Z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0x0101007CED6199FEFBE64E935D2FF90E0A97EC</vt:lpwstr>
  </property>
  <property fmtid="{D5CDD505-2E9C-101B-9397-08002B2CF9AE}" pid="3" name="MediaServiceImageTags">
    <vt:lpwstr/>
  </property>
</Properties>
</file>