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275" r:id="rId2"/>
    <p:sldId id="277" r:id="rId3"/>
    <p:sldId id="278" r:id="rId4"/>
    <p:sldId id="279" r:id="rId5"/>
    <p:sldId id="326" r:id="rId6"/>
    <p:sldId id="348" r:id="rId7"/>
    <p:sldId id="280" r:id="rId8"/>
    <p:sldId id="329" r:id="rId9"/>
    <p:sldId id="281" r:id="rId10"/>
    <p:sldId id="345" r:id="rId11"/>
    <p:sldId id="346" r:id="rId12"/>
    <p:sldId id="327" r:id="rId13"/>
    <p:sldId id="347" r:id="rId14"/>
    <p:sldId id="362" r:id="rId15"/>
    <p:sldId id="349" r:id="rId16"/>
    <p:sldId id="328" r:id="rId17"/>
    <p:sldId id="350" r:id="rId18"/>
    <p:sldId id="351" r:id="rId19"/>
    <p:sldId id="352" r:id="rId20"/>
    <p:sldId id="353" r:id="rId21"/>
    <p:sldId id="354" r:id="rId22"/>
    <p:sldId id="363" r:id="rId23"/>
    <p:sldId id="369" r:id="rId24"/>
    <p:sldId id="355" r:id="rId25"/>
  </p:sldIdLst>
  <p:sldSz cx="9144000" cy="6858000" type="screen4x3"/>
  <p:notesSz cx="6662738" cy="9832975"/>
  <p:defaultTextStyle>
    <a:defPPr>
      <a:defRPr lang="sv-SE"/>
    </a:defPPr>
    <a:lvl1pPr algn="l" rtl="0" eaLnBrk="0" fontAlgn="base" hangingPunct="0">
      <a:spcBef>
        <a:spcPct val="0"/>
      </a:spcBef>
      <a:spcAft>
        <a:spcPct val="0"/>
      </a:spcAft>
      <a:defRPr sz="2600" kern="1200">
        <a:solidFill>
          <a:schemeClr val="tx1"/>
        </a:solidFill>
        <a:latin typeface="Arial" charset="0"/>
        <a:ea typeface="+mn-ea"/>
        <a:cs typeface="+mn-cs"/>
      </a:defRPr>
    </a:lvl1pPr>
    <a:lvl2pPr marL="457200" algn="l" rtl="0" eaLnBrk="0" fontAlgn="base" hangingPunct="0">
      <a:spcBef>
        <a:spcPct val="0"/>
      </a:spcBef>
      <a:spcAft>
        <a:spcPct val="0"/>
      </a:spcAft>
      <a:defRPr sz="2600" kern="1200">
        <a:solidFill>
          <a:schemeClr val="tx1"/>
        </a:solidFill>
        <a:latin typeface="Arial" charset="0"/>
        <a:ea typeface="+mn-ea"/>
        <a:cs typeface="+mn-cs"/>
      </a:defRPr>
    </a:lvl2pPr>
    <a:lvl3pPr marL="914400" algn="l" rtl="0" eaLnBrk="0" fontAlgn="base" hangingPunct="0">
      <a:spcBef>
        <a:spcPct val="0"/>
      </a:spcBef>
      <a:spcAft>
        <a:spcPct val="0"/>
      </a:spcAft>
      <a:defRPr sz="2600" kern="1200">
        <a:solidFill>
          <a:schemeClr val="tx1"/>
        </a:solidFill>
        <a:latin typeface="Arial" charset="0"/>
        <a:ea typeface="+mn-ea"/>
        <a:cs typeface="+mn-cs"/>
      </a:defRPr>
    </a:lvl3pPr>
    <a:lvl4pPr marL="1371600" algn="l" rtl="0" eaLnBrk="0" fontAlgn="base" hangingPunct="0">
      <a:spcBef>
        <a:spcPct val="0"/>
      </a:spcBef>
      <a:spcAft>
        <a:spcPct val="0"/>
      </a:spcAft>
      <a:defRPr sz="2600" kern="1200">
        <a:solidFill>
          <a:schemeClr val="tx1"/>
        </a:solidFill>
        <a:latin typeface="Arial" charset="0"/>
        <a:ea typeface="+mn-ea"/>
        <a:cs typeface="+mn-cs"/>
      </a:defRPr>
    </a:lvl4pPr>
    <a:lvl5pPr marL="1828800" algn="l" rtl="0" eaLnBrk="0" fontAlgn="base" hangingPunct="0">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73238"/>
    <a:srgbClr val="FFFF70"/>
    <a:srgbClr val="969696"/>
    <a:srgbClr val="0D68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224" autoAdjust="0"/>
  </p:normalViewPr>
  <p:slideViewPr>
    <p:cSldViewPr>
      <p:cViewPr varScale="1">
        <p:scale>
          <a:sx n="118" d="100"/>
          <a:sy n="118" d="100"/>
        </p:scale>
        <p:origin x="-14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437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7463" y="0"/>
            <a:ext cx="2860675" cy="45402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42950">
              <a:defRPr sz="1000" i="1">
                <a:solidFill>
                  <a:schemeClr val="tx2"/>
                </a:solidFill>
              </a:defRPr>
            </a:lvl1pPr>
          </a:lstStyle>
          <a:p>
            <a:pPr>
              <a:defRPr/>
            </a:pPr>
            <a:endParaRPr lang="sv-SE"/>
          </a:p>
        </p:txBody>
      </p:sp>
      <p:sp>
        <p:nvSpPr>
          <p:cNvPr id="3075" name="Rectangle 3"/>
          <p:cNvSpPr>
            <a:spLocks noGrp="1" noChangeArrowheads="1"/>
          </p:cNvSpPr>
          <p:nvPr>
            <p:ph type="dt" idx="1"/>
          </p:nvPr>
        </p:nvSpPr>
        <p:spPr bwMode="auto">
          <a:xfrm>
            <a:off x="3783013" y="0"/>
            <a:ext cx="2860675" cy="45402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42950">
              <a:defRPr sz="1000" i="1">
                <a:solidFill>
                  <a:schemeClr val="tx2"/>
                </a:solidFill>
              </a:defRPr>
            </a:lvl1pPr>
          </a:lstStyle>
          <a:p>
            <a:pPr>
              <a:defRPr/>
            </a:pPr>
            <a:endParaRPr lang="sv-SE"/>
          </a:p>
        </p:txBody>
      </p:sp>
      <p:sp>
        <p:nvSpPr>
          <p:cNvPr id="3076" name="Rectangle 4"/>
          <p:cNvSpPr>
            <a:spLocks noGrp="1" noRot="1" noChangeAspect="1" noChangeArrowheads="1" noTextEdit="1"/>
          </p:cNvSpPr>
          <p:nvPr>
            <p:ph type="sldImg" idx="2"/>
          </p:nvPr>
        </p:nvSpPr>
        <p:spPr bwMode="auto">
          <a:xfrm>
            <a:off x="917575" y="763588"/>
            <a:ext cx="4826000" cy="36163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0750" y="4689475"/>
            <a:ext cx="4819650" cy="4387850"/>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3078" name="Rectangle 6"/>
          <p:cNvSpPr>
            <a:spLocks noGrp="1" noChangeArrowheads="1"/>
          </p:cNvSpPr>
          <p:nvPr>
            <p:ph type="ftr" sz="quarter" idx="4"/>
          </p:nvPr>
        </p:nvSpPr>
        <p:spPr bwMode="auto">
          <a:xfrm>
            <a:off x="17463" y="9302750"/>
            <a:ext cx="2860675" cy="5302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42950">
              <a:defRPr sz="1000" i="1">
                <a:solidFill>
                  <a:schemeClr val="tx2"/>
                </a:solidFill>
              </a:defRPr>
            </a:lvl1pPr>
          </a:lstStyle>
          <a:p>
            <a:pPr>
              <a:defRPr/>
            </a:pPr>
            <a:endParaRPr lang="sv-SE"/>
          </a:p>
        </p:txBody>
      </p:sp>
      <p:sp>
        <p:nvSpPr>
          <p:cNvPr id="3079" name="Rectangle 7"/>
          <p:cNvSpPr>
            <a:spLocks noGrp="1" noChangeArrowheads="1"/>
          </p:cNvSpPr>
          <p:nvPr>
            <p:ph type="sldNum" sz="quarter" idx="5"/>
          </p:nvPr>
        </p:nvSpPr>
        <p:spPr bwMode="auto">
          <a:xfrm>
            <a:off x="3783013" y="9302750"/>
            <a:ext cx="2860675" cy="5302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42950">
              <a:defRPr sz="1000" i="1">
                <a:solidFill>
                  <a:schemeClr val="tx2"/>
                </a:solidFill>
              </a:defRPr>
            </a:lvl1pPr>
          </a:lstStyle>
          <a:p>
            <a:pPr>
              <a:defRPr/>
            </a:pPr>
            <a:fld id="{A3FFA54D-A680-4697-A51C-0FDB9D598898}" type="slidenum">
              <a:rPr lang="sv-SE"/>
              <a:pPr>
                <a:defRPr/>
              </a:pPr>
              <a:t>‹#›</a:t>
            </a:fld>
            <a:endParaRPr lang="sv-SE"/>
          </a:p>
        </p:txBody>
      </p:sp>
    </p:spTree>
    <p:extLst>
      <p:ext uri="{BB962C8B-B14F-4D97-AF65-F5344CB8AC3E}">
        <p14:creationId xmlns:p14="http://schemas.microsoft.com/office/powerpoint/2010/main" val="3773459645"/>
      </p:ext>
    </p:extLst>
  </p:cSld>
  <p:clrMap bg1="lt1" tx1="dk1" bg2="lt2" tx2="dk2" accent1="accent1" accent2="accent2" accent3="accent3" accent4="accent4" accent5="accent5" accent6="accent6" hlink="hlink" folHlink="folHlink"/>
  <p:notesStyle>
    <a:lvl1pPr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2438"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3288"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55725"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06575"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65200" y="773113"/>
            <a:ext cx="4867275" cy="3651250"/>
          </a:xfrm>
        </p:spPr>
      </p:sp>
      <p:sp>
        <p:nvSpPr>
          <p:cNvPr id="3" name="Platshållare för anteckningar 2"/>
          <p:cNvSpPr>
            <a:spLocks noGrp="1"/>
          </p:cNvSpPr>
          <p:nvPr>
            <p:ph type="body" idx="1"/>
          </p:nvPr>
        </p:nvSpPr>
        <p:spPr/>
        <p:txBody>
          <a:bodyPr/>
          <a:lstStyle/>
          <a:p>
            <a:r>
              <a:rPr lang="sv-SE" dirty="0"/>
              <a:t>Norrbottens geografiska läge gör att det är extra viktigt att kunna kommunicera med andra marknader, både inom och utanför länet. Infrastruktursatsningar är nödvändiga för att göra det möjligt att transportera människor, produkter och information. </a:t>
            </a:r>
          </a:p>
          <a:p>
            <a:endParaRPr lang="sv-SE" dirty="0"/>
          </a:p>
          <a:p>
            <a:r>
              <a:rPr lang="sv-SE" dirty="0"/>
              <a:t>Rekrytering</a:t>
            </a:r>
            <a:r>
              <a:rPr lang="sv-SE" baseline="0" dirty="0"/>
              <a:t> och kompetensförsörjning</a:t>
            </a:r>
            <a:br>
              <a:rPr lang="sv-SE" baseline="0" dirty="0"/>
            </a:br>
            <a:r>
              <a:rPr lang="sv-SE" dirty="0"/>
              <a:t>Vi står inför stora pensionsavgångar de kommande åren. Redan nu finns det behov av personal inom ett flertal olika yrkesgrupper. Medarbetare med olika bakgrunder och erfarenheter är viktiga för att landstinget ska klara både dagens och framtida utmaningar.</a:t>
            </a:r>
            <a:endParaRPr lang="sv-SE" baseline="0" dirty="0"/>
          </a:p>
          <a:p>
            <a:endParaRPr lang="sv-SE" baseline="0" dirty="0"/>
          </a:p>
          <a:p>
            <a:r>
              <a:rPr lang="sv-SE" baseline="0" dirty="0"/>
              <a:t>Demografisk utveckling</a:t>
            </a:r>
            <a:br>
              <a:rPr lang="sv-SE" baseline="0" dirty="0"/>
            </a:br>
            <a:r>
              <a:rPr lang="sv-SE" dirty="0"/>
              <a:t>Den demografiska utvecklingen är en utmaning. Den</a:t>
            </a:r>
            <a:r>
              <a:rPr lang="sv-SE" baseline="0" dirty="0"/>
              <a:t> demografiska profilen består av ålder, kön, födelsetal, dödstal och migration. </a:t>
            </a:r>
            <a:r>
              <a:rPr lang="sv-SE" dirty="0"/>
              <a:t> Norrbotten har under en lång period uppvisat negativa befolkningssiffror trots att länet på senare tid har haft hög ekonomisk tillväxt. En konsekvens av en åldrande befolkning är att försörjningsbördan ökar,</a:t>
            </a:r>
            <a:r>
              <a:rPr lang="sv-SE" baseline="0" dirty="0"/>
              <a:t> de som arbetar ska försörja fler som inte arbetar.</a:t>
            </a:r>
          </a:p>
          <a:p>
            <a:endParaRPr lang="sv-SE" baseline="0" dirty="0"/>
          </a:p>
          <a:p>
            <a:r>
              <a:rPr lang="sv-SE" dirty="0"/>
              <a:t>Ekonomi i balans</a:t>
            </a:r>
            <a:br>
              <a:rPr lang="sv-SE" dirty="0"/>
            </a:br>
            <a:r>
              <a:rPr lang="sv-SE" dirty="0"/>
              <a:t>Landstinget har stora underskott som bland annat beror</a:t>
            </a:r>
            <a:r>
              <a:rPr lang="sv-SE" baseline="0" dirty="0"/>
              <a:t> befolkningsutveckling och skattefördelning samt stora kostnadsökningar inom hälso- och sjukvården.</a:t>
            </a:r>
            <a:r>
              <a:rPr lang="sv-SE" dirty="0"/>
              <a:t/>
            </a:r>
            <a:br>
              <a:rPr lang="sv-SE" dirty="0"/>
            </a:br>
            <a:r>
              <a:rPr lang="sv-SE" dirty="0"/>
              <a:t>Hög vårdkvalitet med nöjda patienter behöver inte kosta mer pengar – men brister i kvalitet genererar däremot höga kostnader och kan orsaka onödigt lidande.</a:t>
            </a:r>
          </a:p>
          <a:p>
            <a:r>
              <a:rPr lang="sv-SE" dirty="0"/>
              <a:t>Ett mer strategiskt användande av tekniska lösningar skapar nya möjligheter - exempelvis vård på distans.</a:t>
            </a:r>
          </a:p>
          <a:p>
            <a:endParaRPr lang="sv-SE" dirty="0"/>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a:t>
            </a:fld>
            <a:endParaRPr lang="sv-SE"/>
          </a:p>
        </p:txBody>
      </p:sp>
    </p:spTree>
    <p:extLst>
      <p:ext uri="{BB962C8B-B14F-4D97-AF65-F5344CB8AC3E}">
        <p14:creationId xmlns:p14="http://schemas.microsoft.com/office/powerpoint/2010/main" val="373829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marL="108000" indent="-108000">
              <a:buSzPct val="100000"/>
              <a:buFont typeface="Arial" pitchFamily="34" charset="0"/>
              <a:buChar char="•"/>
              <a:defRPr/>
            </a:lvl1pPr>
            <a:lvl2pPr marL="360000" indent="-108000">
              <a:buSzPct val="80000"/>
              <a:buFont typeface="Arial" pitchFamily="34" charset="0"/>
              <a:buChar char="–"/>
              <a:defRPr/>
            </a:lvl2pPr>
            <a:lvl3pPr marL="720000" indent="-108000">
              <a:buSzPct val="85000"/>
              <a:buFont typeface="Arial" pitchFamily="34" charset="0"/>
              <a:buChar char="•"/>
              <a:defRPr/>
            </a:lvl3pPr>
            <a:lvl4pPr marL="1080000" indent="-108000">
              <a:buSzPct val="75000"/>
              <a:buFont typeface="Arial" pitchFamily="34" charset="0"/>
              <a:buChar char="–"/>
              <a:defRPr/>
            </a:lvl4pPr>
            <a:lvl5pPr marL="1440000" indent="-108000">
              <a:buSzPct val="75000"/>
              <a:buFont typeface="Arial"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ctangle 7"/>
          <p:cNvSpPr>
            <a:spLocks noGrp="1" noChangeArrowheads="1"/>
          </p:cNvSpPr>
          <p:nvPr>
            <p:ph type="sldNum" sz="quarter" idx="10"/>
          </p:nvPr>
        </p:nvSpPr>
        <p:spPr>
          <a:ln/>
        </p:spPr>
        <p:txBody>
          <a:bodyPr/>
          <a:lstStyle>
            <a:lvl1pPr>
              <a:defRPr/>
            </a:lvl1pPr>
          </a:lstStyle>
          <a:p>
            <a:pPr>
              <a:defRPr/>
            </a:pPr>
            <a:r>
              <a:rPr lang="sv-SE"/>
              <a:t>BILD </a:t>
            </a:r>
            <a:fld id="{AA0D5D80-9B78-4F73-AEAF-B0DCDE3A3C56}" type="slidenum">
              <a:rPr lang="sv-SE"/>
              <a:pPr>
                <a:defRPr/>
              </a:pPr>
              <a:t>‹#›</a:t>
            </a:fld>
            <a:endParaRPr lang="sv-SE"/>
          </a:p>
        </p:txBody>
      </p:sp>
      <p:sp>
        <p:nvSpPr>
          <p:cNvPr id="5" name="Rectangle 8"/>
          <p:cNvSpPr>
            <a:spLocks noGrp="1" noChangeArrowheads="1"/>
          </p:cNvSpPr>
          <p:nvPr>
            <p:ph type="ftr" sz="quarter" idx="11"/>
          </p:nvPr>
        </p:nvSpPr>
        <p:spPr>
          <a:ln/>
        </p:spPr>
        <p:txBody>
          <a:bodyPr/>
          <a:lstStyle>
            <a:lvl1pPr>
              <a:defRPr/>
            </a:lvl1pPr>
          </a:lstStyle>
          <a:p>
            <a:endParaRPr lang="sv-SE"/>
          </a:p>
        </p:txBody>
      </p:sp>
      <p:sp>
        <p:nvSpPr>
          <p:cNvPr id="6" name="Rectangle 9"/>
          <p:cNvSpPr>
            <a:spLocks noGrp="1" noChangeArrowheads="1"/>
          </p:cNvSpPr>
          <p:nvPr>
            <p:ph type="dt" sz="half" idx="12"/>
          </p:nvPr>
        </p:nvSpPr>
        <p:spPr>
          <a:ln/>
        </p:spPr>
        <p:txBody>
          <a:bodyPr/>
          <a:lstStyle>
            <a:lvl1pPr>
              <a:defRPr/>
            </a:lvl1pPr>
          </a:lstStyle>
          <a:p>
            <a:fld id="{8359E03C-60BC-47AB-9A79-9CBE55A2AA80}" type="datetimeFigureOut">
              <a:rPr lang="sv-SE"/>
              <a:pPr/>
              <a:t>2017-09-21</a:t>
            </a:fld>
            <a:endParaRPr lang="sv-SE"/>
          </a:p>
        </p:txBody>
      </p:sp>
    </p:spTree>
    <p:extLst>
      <p:ext uri="{BB962C8B-B14F-4D97-AF65-F5344CB8AC3E}">
        <p14:creationId xmlns:p14="http://schemas.microsoft.com/office/powerpoint/2010/main" val="32601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marL="108000" indent="-108000">
              <a:buSzPct val="100000"/>
              <a:buFont typeface="Arial" pitchFamily="34" charset="0"/>
              <a:buChar char="•"/>
              <a:defRPr/>
            </a:lvl1pPr>
            <a:lvl2pPr marL="360000" indent="-108000">
              <a:buSzPct val="80000"/>
              <a:buFont typeface="Arial" pitchFamily="34" charset="0"/>
              <a:buChar char="–"/>
              <a:defRPr/>
            </a:lvl2pPr>
            <a:lvl3pPr marL="720000" indent="-108000">
              <a:buSzPct val="85000"/>
              <a:buFont typeface="Arial" pitchFamily="34" charset="0"/>
              <a:buChar char="•"/>
              <a:defRPr/>
            </a:lvl3pPr>
            <a:lvl4pPr marL="1080000" indent="-108000">
              <a:buSzPct val="75000"/>
              <a:buFont typeface="Arial" pitchFamily="34" charset="0"/>
              <a:buChar char="–"/>
              <a:defRPr/>
            </a:lvl4pPr>
            <a:lvl5pPr marL="1440000" indent="-108000">
              <a:buSzPct val="75000"/>
              <a:buFont typeface="Arial" pitchFamily="34" charset="0"/>
              <a:buChar cha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ctangle 7"/>
          <p:cNvSpPr>
            <a:spLocks noGrp="1" noChangeArrowheads="1"/>
          </p:cNvSpPr>
          <p:nvPr>
            <p:ph type="sldNum" sz="quarter" idx="10"/>
          </p:nvPr>
        </p:nvSpPr>
        <p:spPr>
          <a:ln/>
        </p:spPr>
        <p:txBody>
          <a:bodyPr/>
          <a:lstStyle>
            <a:lvl1pPr>
              <a:defRPr/>
            </a:lvl1pPr>
          </a:lstStyle>
          <a:p>
            <a:pPr>
              <a:defRPr/>
            </a:pPr>
            <a:r>
              <a:rPr lang="sv-SE"/>
              <a:t>BILD </a:t>
            </a:r>
            <a:fld id="{F2A8D4E4-FCCD-44B9-B1C3-F17194433B73}" type="slidenum">
              <a:rPr lang="sv-SE"/>
              <a:pPr>
                <a:defRPr/>
              </a:pPr>
              <a:t>‹#›</a:t>
            </a:fld>
            <a:endParaRPr lang="sv-SE"/>
          </a:p>
        </p:txBody>
      </p:sp>
      <p:sp>
        <p:nvSpPr>
          <p:cNvPr id="5" name="Rectangle 18"/>
          <p:cNvSpPr>
            <a:spLocks noGrp="1" noChangeArrowheads="1"/>
          </p:cNvSpPr>
          <p:nvPr>
            <p:ph type="ftr" sz="quarter" idx="11"/>
          </p:nvPr>
        </p:nvSpPr>
        <p:spPr>
          <a:ln/>
        </p:spPr>
        <p:txBody>
          <a:bodyPr/>
          <a:lstStyle>
            <a:lvl1pPr>
              <a:defRPr/>
            </a:lvl1pPr>
          </a:lstStyle>
          <a:p>
            <a:endParaRPr lang="sv-SE"/>
          </a:p>
        </p:txBody>
      </p:sp>
      <p:sp>
        <p:nvSpPr>
          <p:cNvPr id="6" name="Rectangle 19"/>
          <p:cNvSpPr>
            <a:spLocks noGrp="1" noChangeArrowheads="1"/>
          </p:cNvSpPr>
          <p:nvPr>
            <p:ph type="dt" sz="half" idx="12"/>
          </p:nvPr>
        </p:nvSpPr>
        <p:spPr>
          <a:ln/>
        </p:spPr>
        <p:txBody>
          <a:bodyPr/>
          <a:lstStyle>
            <a:lvl1pPr>
              <a:defRPr/>
            </a:lvl1pPr>
          </a:lstStyle>
          <a:p>
            <a:fld id="{E5DA666B-5FAC-445D-93E0-5A462CD9A9D7}" type="datetimeFigureOut">
              <a:rPr lang="sv-SE"/>
              <a:pPr/>
              <a:t>2017-09-21</a:t>
            </a:fld>
            <a:endParaRPr lang="sv-SE"/>
          </a:p>
        </p:txBody>
      </p:sp>
    </p:spTree>
    <p:extLst>
      <p:ext uri="{BB962C8B-B14F-4D97-AF65-F5344CB8AC3E}">
        <p14:creationId xmlns:p14="http://schemas.microsoft.com/office/powerpoint/2010/main" val="66057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8778348-4C57-4407-883C-21C40966C84F}" type="datetimeFigureOut">
              <a:rPr lang="sv-SE" smtClean="0"/>
              <a:t>2017-09-21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416011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8778348-4C57-4407-883C-21C40966C84F}" type="datetimeFigureOut">
              <a:rPr lang="sv-SE" smtClean="0"/>
              <a:t>2017-09-21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363157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8778348-4C57-4407-883C-21C40966C84F}" type="datetimeFigureOut">
              <a:rPr lang="sv-SE" smtClean="0"/>
              <a:t>2017-09-21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103027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778348-4C57-4407-883C-21C40966C84F}" type="datetimeFigureOut">
              <a:rPr lang="sv-SE" smtClean="0"/>
              <a:t>2017-09-21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28268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778348-4C57-4407-883C-21C40966C84F}" type="datetimeFigureOut">
              <a:rPr lang="sv-SE" smtClean="0"/>
              <a:t>2017-09-21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95595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778348-4C57-4407-883C-21C40966C84F}" type="datetimeFigureOut">
              <a:rPr lang="sv-SE" smtClean="0"/>
              <a:t>2017-09-21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120758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778348-4C57-4407-883C-21C40966C84F}" type="datetimeFigureOut">
              <a:rPr lang="sv-SE" smtClean="0"/>
              <a:t>2017-09-21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78154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71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sv-SE"/>
              <a:t>Klicka här för att ändra format på bakgrundsrubriken</a:t>
            </a:r>
          </a:p>
        </p:txBody>
      </p:sp>
      <p:sp>
        <p:nvSpPr>
          <p:cNvPr id="1027" name="Rectangle 3"/>
          <p:cNvSpPr>
            <a:spLocks noGrp="1" noChangeArrowheads="1"/>
          </p:cNvSpPr>
          <p:nvPr>
            <p:ph type="body" idx="1"/>
          </p:nvPr>
        </p:nvSpPr>
        <p:spPr bwMode="auto">
          <a:xfrm>
            <a:off x="685800" y="19288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31" name="Rectangle 7"/>
          <p:cNvSpPr>
            <a:spLocks noGrp="1" noChangeArrowheads="1"/>
          </p:cNvSpPr>
          <p:nvPr>
            <p:ph type="sldNum" sz="quarter" idx="4"/>
          </p:nvPr>
        </p:nvSpPr>
        <p:spPr bwMode="auto">
          <a:xfrm>
            <a:off x="6516688" y="6308725"/>
            <a:ext cx="1905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t" anchorCtr="0" compatLnSpc="1">
            <a:prstTxWarp prst="textNoShape">
              <a:avLst/>
            </a:prstTxWarp>
          </a:bodyPr>
          <a:lstStyle>
            <a:lvl1pPr>
              <a:defRPr sz="1000">
                <a:solidFill>
                  <a:srgbClr val="969696"/>
                </a:solidFill>
              </a:defRPr>
            </a:lvl1pPr>
          </a:lstStyle>
          <a:p>
            <a:pPr>
              <a:defRPr/>
            </a:pPr>
            <a:r>
              <a:rPr lang="sv-SE"/>
              <a:t>BILD </a:t>
            </a:r>
            <a:fld id="{C6CBCD99-8C03-48AC-96CD-ABFE53CB4A06}" type="slidenum">
              <a:rPr lang="sv-SE"/>
              <a:pPr>
                <a:defRPr/>
              </a:pPr>
              <a:t>‹#›</a:t>
            </a:fld>
            <a:endParaRPr lang="sv-SE"/>
          </a:p>
        </p:txBody>
      </p:sp>
      <p:pic>
        <p:nvPicPr>
          <p:cNvPr id="1029" name="Picture 11" descr="NLL_2rad_180dp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7625" y="6078538"/>
            <a:ext cx="11731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4"/>
          <p:cNvSpPr>
            <a:spLocks noChangeArrowheads="1"/>
          </p:cNvSpPr>
          <p:nvPr/>
        </p:nvSpPr>
        <p:spPr bwMode="auto">
          <a:xfrm>
            <a:off x="179388" y="6237288"/>
            <a:ext cx="527050" cy="276225"/>
          </a:xfrm>
          <a:prstGeom prst="rect">
            <a:avLst/>
          </a:prstGeom>
          <a:noFill/>
          <a:ln w="12700">
            <a:noFill/>
            <a:miter lim="800000"/>
            <a:headEnd type="none" w="sm" len="sm"/>
            <a:tailEnd type="none" w="sm" len="sm"/>
          </a:ln>
          <a:effectLst/>
        </p:spPr>
        <p:txBody>
          <a:bodyPr>
            <a:spAutoFit/>
          </a:bodyPr>
          <a:lstStyle/>
          <a:p>
            <a:pPr>
              <a:defRPr/>
            </a:pPr>
            <a:r>
              <a:rPr lang="sv-SE" sz="600" b="1">
                <a:solidFill>
                  <a:srgbClr val="C73238"/>
                </a:solidFill>
              </a:rPr>
              <a:t>DIVISION</a:t>
            </a:r>
            <a:r>
              <a:rPr lang="sv-SE" sz="600"/>
              <a:t/>
            </a:r>
            <a:br>
              <a:rPr lang="sv-SE" sz="600"/>
            </a:br>
            <a:endParaRPr lang="sv-SE" sz="600"/>
          </a:p>
        </p:txBody>
      </p:sp>
      <p:sp>
        <p:nvSpPr>
          <p:cNvPr id="1039" name="Rectangle 15"/>
          <p:cNvSpPr>
            <a:spLocks noChangeArrowheads="1"/>
          </p:cNvSpPr>
          <p:nvPr/>
        </p:nvSpPr>
        <p:spPr bwMode="auto">
          <a:xfrm>
            <a:off x="179388" y="6308725"/>
            <a:ext cx="2087562" cy="360363"/>
          </a:xfrm>
          <a:prstGeom prst="rect">
            <a:avLst/>
          </a:prstGeom>
          <a:noFill/>
          <a:ln w="9525">
            <a:noFill/>
            <a:miter lim="800000"/>
            <a:headEnd/>
            <a:tailEnd/>
          </a:ln>
          <a:effectLst/>
        </p:spPr>
        <p:txBody>
          <a:bodyPr wrap="none" lIns="92075" tIns="46038" rIns="92075" bIns="46038" anchor="ctr"/>
          <a:lstStyle/>
          <a:p>
            <a:pPr defTabSz="762000"/>
            <a:r>
              <a:rPr lang="sv-SE" sz="1600" b="1" dirty="0">
                <a:solidFill>
                  <a:schemeClr val="tx2"/>
                </a:solidFill>
                <a:latin typeface="Times New Roman" pitchFamily="18" charset="0"/>
              </a:rPr>
              <a:t>Landstingsdirektörens stab</a:t>
            </a:r>
            <a:r>
              <a:rPr lang="sv-SE" sz="600" dirty="0"/>
              <a:t/>
            </a:r>
            <a:br>
              <a:rPr lang="sv-SE" sz="600" dirty="0"/>
            </a:br>
            <a:endParaRPr lang="sv-SE" sz="600" dirty="0"/>
          </a:p>
        </p:txBody>
      </p:sp>
      <p:sp>
        <p:nvSpPr>
          <p:cNvPr id="1032" name="Rectangle 8"/>
          <p:cNvSpPr>
            <a:spLocks noGrp="1" noChangeArrowheads="1"/>
          </p:cNvSpPr>
          <p:nvPr>
            <p:ph type="ftr" sz="quarter" idx="3"/>
          </p:nvPr>
        </p:nvSpPr>
        <p:spPr bwMode="auto">
          <a:xfrm>
            <a:off x="3132138" y="63087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endParaRPr lang="sv-SE"/>
          </a:p>
        </p:txBody>
      </p:sp>
      <p:sp>
        <p:nvSpPr>
          <p:cNvPr id="1033" name="Rectangle 9"/>
          <p:cNvSpPr>
            <a:spLocks noGrp="1" noChangeArrowheads="1"/>
          </p:cNvSpPr>
          <p:nvPr>
            <p:ph type="dt" sz="half" idx="2"/>
          </p:nvPr>
        </p:nvSpPr>
        <p:spPr bwMode="auto">
          <a:xfrm>
            <a:off x="7885113" y="115888"/>
            <a:ext cx="10906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fld id="{99C5EB05-C5F4-4644-B8EC-4255F739B073}" type="datetimeFigureOut">
              <a:rPr lang="sv-SE"/>
              <a:pPr/>
              <a:t>2017-09-21</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762000" rtl="0" eaLnBrk="1" fontAlgn="base" hangingPunct="1">
        <a:spcBef>
          <a:spcPct val="0"/>
        </a:spcBef>
        <a:spcAft>
          <a:spcPct val="0"/>
        </a:spcAft>
        <a:defRPr sz="3400">
          <a:solidFill>
            <a:srgbClr val="0D68B0"/>
          </a:solidFill>
          <a:latin typeface="+mj-lt"/>
          <a:ea typeface="+mj-ea"/>
          <a:cs typeface="+mj-cs"/>
        </a:defRPr>
      </a:lvl1pPr>
      <a:lvl2pPr algn="l" defTabSz="762000" rtl="0" eaLnBrk="1" fontAlgn="base" hangingPunct="1">
        <a:spcBef>
          <a:spcPct val="0"/>
        </a:spcBef>
        <a:spcAft>
          <a:spcPct val="0"/>
        </a:spcAft>
        <a:defRPr sz="3400">
          <a:solidFill>
            <a:srgbClr val="0D68B0"/>
          </a:solidFill>
          <a:latin typeface="Arial" charset="0"/>
        </a:defRPr>
      </a:lvl2pPr>
      <a:lvl3pPr algn="l" defTabSz="762000" rtl="0" eaLnBrk="1" fontAlgn="base" hangingPunct="1">
        <a:spcBef>
          <a:spcPct val="0"/>
        </a:spcBef>
        <a:spcAft>
          <a:spcPct val="0"/>
        </a:spcAft>
        <a:defRPr sz="3400">
          <a:solidFill>
            <a:srgbClr val="0D68B0"/>
          </a:solidFill>
          <a:latin typeface="Arial" charset="0"/>
        </a:defRPr>
      </a:lvl3pPr>
      <a:lvl4pPr algn="l" defTabSz="762000" rtl="0" eaLnBrk="1" fontAlgn="base" hangingPunct="1">
        <a:spcBef>
          <a:spcPct val="0"/>
        </a:spcBef>
        <a:spcAft>
          <a:spcPct val="0"/>
        </a:spcAft>
        <a:defRPr sz="3400">
          <a:solidFill>
            <a:srgbClr val="0D68B0"/>
          </a:solidFill>
          <a:latin typeface="Arial" charset="0"/>
        </a:defRPr>
      </a:lvl4pPr>
      <a:lvl5pPr algn="l" defTabSz="762000" rtl="0" eaLnBrk="1" fontAlgn="base" hangingPunct="1">
        <a:spcBef>
          <a:spcPct val="0"/>
        </a:spcBef>
        <a:spcAft>
          <a:spcPct val="0"/>
        </a:spcAft>
        <a:defRPr sz="3400">
          <a:solidFill>
            <a:srgbClr val="0D68B0"/>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p:titleStyle>
    <p:body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llplus.se/For-vardgivare-inom-halso--och-sjukvard/Verksamhetsomraden/Tandvard-inom-halso--och-sjukvarden-/Kontaktpersoner/" TargetMode="External"/><Relationship Id="rId2" Type="http://schemas.openxmlformats.org/officeDocument/2006/relationships/hyperlink" Target="mailto:tandvardgruppen@norrbotten.s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1640" y="2502024"/>
            <a:ext cx="6408712" cy="1143000"/>
          </a:xfrm>
        </p:spPr>
        <p:txBody>
          <a:bodyPr/>
          <a:lstStyle/>
          <a:p>
            <a:pPr algn="ctr"/>
            <a:r>
              <a:rPr lang="sv-SE" dirty="0"/>
              <a:t>Utbildning TVS</a:t>
            </a:r>
            <a:br>
              <a:rPr lang="sv-SE" dirty="0"/>
            </a:br>
            <a:r>
              <a:rPr lang="sv-SE" dirty="0"/>
              <a:t>Region Norrbotten 2017-01-10</a:t>
            </a:r>
          </a:p>
        </p:txBody>
      </p:sp>
      <p:sp>
        <p:nvSpPr>
          <p:cNvPr id="4" name="Platshållare för innehåll 3"/>
          <p:cNvSpPr>
            <a:spLocks noGrp="1"/>
          </p:cNvSpPr>
          <p:nvPr>
            <p:ph sz="half" idx="2"/>
          </p:nvPr>
        </p:nvSpPr>
        <p:spPr>
          <a:xfrm>
            <a:off x="290725" y="1438275"/>
            <a:ext cx="8453223" cy="4065315"/>
          </a:xfrm>
        </p:spPr>
        <p:txBody>
          <a:bodyPr/>
          <a:lstStyle/>
          <a:p>
            <a:pPr marL="0" indent="0">
              <a:buNone/>
            </a:pPr>
            <a:endParaRPr lang="sv-SE" sz="1800" dirty="0"/>
          </a:p>
          <a:p>
            <a:endParaRPr lang="sv-SE" dirty="0"/>
          </a:p>
        </p:txBody>
      </p:sp>
      <p:sp>
        <p:nvSpPr>
          <p:cNvPr id="3" name="textruta 2"/>
          <p:cNvSpPr txBox="1"/>
          <p:nvPr/>
        </p:nvSpPr>
        <p:spPr>
          <a:xfrm>
            <a:off x="2793448" y="5358534"/>
            <a:ext cx="3397277" cy="400110"/>
          </a:xfrm>
          <a:prstGeom prst="rect">
            <a:avLst/>
          </a:prstGeom>
          <a:noFill/>
        </p:spPr>
        <p:txBody>
          <a:bodyPr wrap="none" rtlCol="0">
            <a:spAutoFit/>
          </a:bodyPr>
          <a:lstStyle/>
          <a:p>
            <a:r>
              <a:rPr lang="sv-SE" sz="2000" dirty="0">
                <a:solidFill>
                  <a:schemeClr val="tx1">
                    <a:lumMod val="75000"/>
                  </a:schemeClr>
                </a:solidFill>
              </a:rPr>
              <a:t>Lars Wennerholm, </a:t>
            </a:r>
            <a:r>
              <a:rPr lang="sv-SE" sz="2000" dirty="0" err="1">
                <a:solidFill>
                  <a:schemeClr val="tx1">
                    <a:lumMod val="75000"/>
                  </a:schemeClr>
                </a:solidFill>
              </a:rPr>
              <a:t>Kentor</a:t>
            </a:r>
            <a:r>
              <a:rPr lang="sv-SE" sz="2000" dirty="0">
                <a:solidFill>
                  <a:schemeClr val="tx1">
                    <a:lumMod val="75000"/>
                  </a:schemeClr>
                </a:solidFill>
              </a:rPr>
              <a:t> IT</a:t>
            </a:r>
          </a:p>
        </p:txBody>
      </p:sp>
      <p:sp>
        <p:nvSpPr>
          <p:cNvPr id="5" name="Rektangel 4"/>
          <p:cNvSpPr/>
          <p:nvPr/>
        </p:nvSpPr>
        <p:spPr>
          <a:xfrm>
            <a:off x="1459847" y="4092244"/>
            <a:ext cx="6064481" cy="523220"/>
          </a:xfrm>
          <a:prstGeom prst="rect">
            <a:avLst/>
          </a:prstGeom>
        </p:spPr>
        <p:txBody>
          <a:bodyPr wrap="none">
            <a:spAutoFit/>
          </a:bodyPr>
          <a:lstStyle/>
          <a:p>
            <a:r>
              <a:rPr lang="sv-SE" sz="2800" i="1" dirty="0">
                <a:solidFill>
                  <a:schemeClr val="accent4">
                    <a:lumMod val="75000"/>
                  </a:schemeClr>
                </a:solidFill>
              </a:rPr>
              <a:t>Uppsökande verksamhet, kommuner</a:t>
            </a: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946" y="397245"/>
            <a:ext cx="1713020" cy="171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97927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2228" y="0"/>
            <a:ext cx="7772400" cy="625252"/>
          </a:xfrm>
        </p:spPr>
        <p:txBody>
          <a:bodyPr/>
          <a:lstStyle/>
          <a:p>
            <a:r>
              <a:rPr lang="sv-SE" sz="2800" dirty="0"/>
              <a:t>Söka intyg</a:t>
            </a:r>
          </a:p>
        </p:txBody>
      </p:sp>
      <p:pic>
        <p:nvPicPr>
          <p:cNvPr id="5" name="Bildobjekt 4"/>
          <p:cNvPicPr>
            <a:picLocks noChangeAspect="1"/>
          </p:cNvPicPr>
          <p:nvPr/>
        </p:nvPicPr>
        <p:blipFill>
          <a:blip r:embed="rId2"/>
          <a:stretch>
            <a:fillRect/>
          </a:stretch>
        </p:blipFill>
        <p:spPr>
          <a:xfrm>
            <a:off x="251520" y="639971"/>
            <a:ext cx="8660328" cy="5813365"/>
          </a:xfrm>
          <a:prstGeom prst="rect">
            <a:avLst/>
          </a:prstGeom>
        </p:spPr>
      </p:pic>
    </p:spTree>
    <p:extLst>
      <p:ext uri="{BB962C8B-B14F-4D97-AF65-F5344CB8AC3E}">
        <p14:creationId xmlns:p14="http://schemas.microsoft.com/office/powerpoint/2010/main" val="268180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0"/>
            <a:ext cx="7772400" cy="625252"/>
          </a:xfrm>
        </p:spPr>
        <p:txBody>
          <a:bodyPr/>
          <a:lstStyle/>
          <a:p>
            <a:r>
              <a:rPr lang="sv-SE" sz="2800" dirty="0"/>
              <a:t>Ändra ett befintligt intyg</a:t>
            </a:r>
          </a:p>
        </p:txBody>
      </p:sp>
      <p:pic>
        <p:nvPicPr>
          <p:cNvPr id="4" name="Bildobjekt 3"/>
          <p:cNvPicPr>
            <a:picLocks noChangeAspect="1"/>
          </p:cNvPicPr>
          <p:nvPr/>
        </p:nvPicPr>
        <p:blipFill>
          <a:blip r:embed="rId2"/>
          <a:stretch>
            <a:fillRect/>
          </a:stretch>
        </p:blipFill>
        <p:spPr>
          <a:xfrm>
            <a:off x="251520" y="967406"/>
            <a:ext cx="8762648" cy="5269906"/>
          </a:xfrm>
          <a:prstGeom prst="rect">
            <a:avLst/>
          </a:prstGeom>
        </p:spPr>
      </p:pic>
    </p:spTree>
    <p:extLst>
      <p:ext uri="{BB962C8B-B14F-4D97-AF65-F5344CB8AC3E}">
        <p14:creationId xmlns:p14="http://schemas.microsoft.com/office/powerpoint/2010/main" val="332420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19382"/>
            <a:ext cx="7772400" cy="697260"/>
          </a:xfrm>
        </p:spPr>
        <p:txBody>
          <a:bodyPr/>
          <a:lstStyle/>
          <a:p>
            <a:r>
              <a:rPr lang="sv-SE" sz="2800" dirty="0"/>
              <a:t>Skapa ny boendeenhet, process</a:t>
            </a:r>
          </a:p>
        </p:txBody>
      </p:sp>
      <p:sp>
        <p:nvSpPr>
          <p:cNvPr id="3" name="Platshållare för innehåll 2"/>
          <p:cNvSpPr>
            <a:spLocks noGrp="1"/>
          </p:cNvSpPr>
          <p:nvPr>
            <p:ph idx="1"/>
          </p:nvPr>
        </p:nvSpPr>
        <p:spPr>
          <a:xfrm>
            <a:off x="685800" y="1412776"/>
            <a:ext cx="7772400" cy="4114800"/>
          </a:xfrm>
        </p:spPr>
        <p:txBody>
          <a:bodyPr/>
          <a:lstStyle/>
          <a:p>
            <a:r>
              <a:rPr lang="sv-SE" dirty="0"/>
              <a:t>Kommunanvändare med behörighet att registrera nytt boende lägger upp boendet i Symfoni</a:t>
            </a:r>
          </a:p>
          <a:p>
            <a:pPr lvl="1"/>
            <a:r>
              <a:rPr lang="sv-SE" dirty="0"/>
              <a:t>Boendets status blir ”Inaktivt” initialt</a:t>
            </a:r>
          </a:p>
          <a:p>
            <a:r>
              <a:rPr lang="sv-SE" dirty="0"/>
              <a:t>TVG placerar boendet i rätt basområde och därmed anbudsområde och sätter boendet till Aktivt</a:t>
            </a:r>
          </a:p>
          <a:p>
            <a:r>
              <a:rPr lang="sv-SE" dirty="0"/>
              <a:t>Därefter kan brukare placeras på boendet</a:t>
            </a:r>
          </a:p>
        </p:txBody>
      </p:sp>
    </p:spTree>
    <p:extLst>
      <p:ext uri="{BB962C8B-B14F-4D97-AF65-F5344CB8AC3E}">
        <p14:creationId xmlns:p14="http://schemas.microsoft.com/office/powerpoint/2010/main" val="136555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0"/>
            <a:ext cx="7772400" cy="625252"/>
          </a:xfrm>
        </p:spPr>
        <p:txBody>
          <a:bodyPr/>
          <a:lstStyle/>
          <a:p>
            <a:r>
              <a:rPr lang="sv-SE" sz="2800" dirty="0"/>
              <a:t>Skapa nytt boende</a:t>
            </a:r>
          </a:p>
        </p:txBody>
      </p:sp>
      <p:pic>
        <p:nvPicPr>
          <p:cNvPr id="4" name="Bildobjekt 3"/>
          <p:cNvPicPr>
            <a:picLocks noChangeAspect="1"/>
          </p:cNvPicPr>
          <p:nvPr/>
        </p:nvPicPr>
        <p:blipFill>
          <a:blip r:embed="rId2"/>
          <a:stretch>
            <a:fillRect/>
          </a:stretch>
        </p:blipFill>
        <p:spPr>
          <a:xfrm>
            <a:off x="642681" y="625252"/>
            <a:ext cx="7781404" cy="5900092"/>
          </a:xfrm>
          <a:prstGeom prst="rect">
            <a:avLst/>
          </a:prstGeom>
        </p:spPr>
      </p:pic>
    </p:spTree>
    <p:extLst>
      <p:ext uri="{BB962C8B-B14F-4D97-AF65-F5344CB8AC3E}">
        <p14:creationId xmlns:p14="http://schemas.microsoft.com/office/powerpoint/2010/main" val="397828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23528" y="332656"/>
            <a:ext cx="8566126" cy="6309320"/>
          </a:xfrm>
          <a:prstGeom prst="rect">
            <a:avLst/>
          </a:prstGeom>
        </p:spPr>
      </p:pic>
      <p:sp>
        <p:nvSpPr>
          <p:cNvPr id="5" name="Ellips 4"/>
          <p:cNvSpPr/>
          <p:nvPr/>
        </p:nvSpPr>
        <p:spPr bwMode="auto">
          <a:xfrm>
            <a:off x="1547664" y="3140968"/>
            <a:ext cx="1296144" cy="216024"/>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sp>
        <p:nvSpPr>
          <p:cNvPr id="6" name="Ellips 5"/>
          <p:cNvSpPr/>
          <p:nvPr/>
        </p:nvSpPr>
        <p:spPr bwMode="auto">
          <a:xfrm>
            <a:off x="1538611" y="3726085"/>
            <a:ext cx="1296144" cy="216024"/>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13889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6532" y="2114"/>
            <a:ext cx="7772400" cy="553244"/>
          </a:xfrm>
        </p:spPr>
        <p:txBody>
          <a:bodyPr/>
          <a:lstStyle/>
          <a:p>
            <a:r>
              <a:rPr lang="sv-SE" sz="2800" dirty="0"/>
              <a:t>Uppdatera patientinformation</a:t>
            </a:r>
          </a:p>
        </p:txBody>
      </p:sp>
      <p:pic>
        <p:nvPicPr>
          <p:cNvPr id="4" name="Bildobjekt 3"/>
          <p:cNvPicPr>
            <a:picLocks noChangeAspect="1"/>
          </p:cNvPicPr>
          <p:nvPr/>
        </p:nvPicPr>
        <p:blipFill>
          <a:blip r:embed="rId2"/>
          <a:stretch>
            <a:fillRect/>
          </a:stretch>
        </p:blipFill>
        <p:spPr>
          <a:xfrm>
            <a:off x="1115616" y="584904"/>
            <a:ext cx="6829468" cy="6273096"/>
          </a:xfrm>
          <a:prstGeom prst="rect">
            <a:avLst/>
          </a:prstGeom>
        </p:spPr>
      </p:pic>
    </p:spTree>
    <p:extLst>
      <p:ext uri="{BB962C8B-B14F-4D97-AF65-F5344CB8AC3E}">
        <p14:creationId xmlns:p14="http://schemas.microsoft.com/office/powerpoint/2010/main" val="248858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0"/>
            <a:ext cx="7772400" cy="553244"/>
          </a:xfrm>
        </p:spPr>
        <p:txBody>
          <a:bodyPr/>
          <a:lstStyle/>
          <a:p>
            <a:r>
              <a:rPr lang="sv-SE" sz="2800" dirty="0"/>
              <a:t>Hantera utfärdare, registrera ny utfärdare</a:t>
            </a:r>
          </a:p>
        </p:txBody>
      </p:sp>
      <p:pic>
        <p:nvPicPr>
          <p:cNvPr id="4" name="Bildobjekt 3"/>
          <p:cNvPicPr>
            <a:picLocks noChangeAspect="1"/>
          </p:cNvPicPr>
          <p:nvPr/>
        </p:nvPicPr>
        <p:blipFill>
          <a:blip r:embed="rId2"/>
          <a:stretch>
            <a:fillRect/>
          </a:stretch>
        </p:blipFill>
        <p:spPr>
          <a:xfrm>
            <a:off x="611560" y="620688"/>
            <a:ext cx="8054672" cy="6102024"/>
          </a:xfrm>
          <a:prstGeom prst="rect">
            <a:avLst/>
          </a:prstGeom>
        </p:spPr>
      </p:pic>
      <p:sp>
        <p:nvSpPr>
          <p:cNvPr id="5" name="textruta 4"/>
          <p:cNvSpPr txBox="1"/>
          <p:nvPr/>
        </p:nvSpPr>
        <p:spPr>
          <a:xfrm>
            <a:off x="3393993" y="4653136"/>
            <a:ext cx="5064207" cy="1077218"/>
          </a:xfrm>
          <a:prstGeom prst="rect">
            <a:avLst/>
          </a:prstGeom>
          <a:solidFill>
            <a:schemeClr val="tx1">
              <a:lumMod val="20000"/>
              <a:lumOff val="80000"/>
            </a:schemeClr>
          </a:solidFill>
          <a:ln>
            <a:solidFill>
              <a:srgbClr val="00B050"/>
            </a:solidFill>
          </a:ln>
        </p:spPr>
        <p:txBody>
          <a:bodyPr wrap="none" rtlCol="0">
            <a:spAutoFit/>
          </a:bodyPr>
          <a:lstStyle/>
          <a:p>
            <a:r>
              <a:rPr lang="sv-SE" sz="1600" i="1" dirty="0"/>
              <a:t>Utfärdare/användare i kommuner som meddelats</a:t>
            </a:r>
          </a:p>
          <a:p>
            <a:r>
              <a:rPr lang="sv-SE" sz="1600" i="1" dirty="0"/>
              <a:t>TVG </a:t>
            </a:r>
            <a:r>
              <a:rPr lang="sv-SE" sz="1600" i="1" dirty="0" err="1"/>
              <a:t>mha</a:t>
            </a:r>
            <a:r>
              <a:rPr lang="sv-SE" sz="1600" i="1" dirty="0"/>
              <a:t> </a:t>
            </a:r>
            <a:r>
              <a:rPr lang="sv-SE" sz="1600" i="1" dirty="0" err="1"/>
              <a:t>excellistor</a:t>
            </a:r>
            <a:r>
              <a:rPr lang="sv-SE" sz="1600" i="1" dirty="0"/>
              <a:t> tidigare kommer finnas upplagda</a:t>
            </a:r>
          </a:p>
          <a:p>
            <a:r>
              <a:rPr lang="sv-SE" sz="1600" i="1" dirty="0"/>
              <a:t>i systemet från start. Utfärdare har behörighet till alla </a:t>
            </a:r>
            <a:br>
              <a:rPr lang="sv-SE" sz="1600" i="1" dirty="0"/>
            </a:br>
            <a:r>
              <a:rPr lang="sv-SE" sz="1600" i="1" dirty="0"/>
              <a:t>boenden i kommunen. Ändra detta vid behov.</a:t>
            </a:r>
          </a:p>
        </p:txBody>
      </p:sp>
    </p:spTree>
    <p:extLst>
      <p:ext uri="{BB962C8B-B14F-4D97-AF65-F5344CB8AC3E}">
        <p14:creationId xmlns:p14="http://schemas.microsoft.com/office/powerpoint/2010/main" val="2896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2648" y="0"/>
            <a:ext cx="7772400" cy="625252"/>
          </a:xfrm>
        </p:spPr>
        <p:txBody>
          <a:bodyPr/>
          <a:lstStyle/>
          <a:p>
            <a:r>
              <a:rPr lang="sv-SE" sz="2800" dirty="0"/>
              <a:t>Söka utfärdare</a:t>
            </a:r>
          </a:p>
        </p:txBody>
      </p:sp>
      <p:pic>
        <p:nvPicPr>
          <p:cNvPr id="4" name="Bildobjekt 3"/>
          <p:cNvPicPr>
            <a:picLocks noChangeAspect="1"/>
          </p:cNvPicPr>
          <p:nvPr/>
        </p:nvPicPr>
        <p:blipFill>
          <a:blip r:embed="rId2"/>
          <a:stretch>
            <a:fillRect/>
          </a:stretch>
        </p:blipFill>
        <p:spPr>
          <a:xfrm>
            <a:off x="0" y="597111"/>
            <a:ext cx="9144000" cy="6288273"/>
          </a:xfrm>
          <a:prstGeom prst="rect">
            <a:avLst/>
          </a:prstGeom>
        </p:spPr>
      </p:pic>
    </p:spTree>
    <p:extLst>
      <p:ext uri="{BB962C8B-B14F-4D97-AF65-F5344CB8AC3E}">
        <p14:creationId xmlns:p14="http://schemas.microsoft.com/office/powerpoint/2010/main" val="29005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2335" y="0"/>
            <a:ext cx="7772400" cy="553244"/>
          </a:xfrm>
        </p:spPr>
        <p:txBody>
          <a:bodyPr/>
          <a:lstStyle/>
          <a:p>
            <a:r>
              <a:rPr lang="sv-SE" sz="2800" dirty="0"/>
              <a:t>Rapporter</a:t>
            </a:r>
          </a:p>
        </p:txBody>
      </p:sp>
      <p:pic>
        <p:nvPicPr>
          <p:cNvPr id="4" name="Bildobjekt 3"/>
          <p:cNvPicPr>
            <a:picLocks noChangeAspect="1"/>
          </p:cNvPicPr>
          <p:nvPr/>
        </p:nvPicPr>
        <p:blipFill>
          <a:blip r:embed="rId2"/>
          <a:stretch>
            <a:fillRect/>
          </a:stretch>
        </p:blipFill>
        <p:spPr>
          <a:xfrm>
            <a:off x="276311" y="685238"/>
            <a:ext cx="8604448" cy="5912114"/>
          </a:xfrm>
          <a:prstGeom prst="rect">
            <a:avLst/>
          </a:prstGeom>
        </p:spPr>
      </p:pic>
    </p:spTree>
    <p:extLst>
      <p:ext uri="{BB962C8B-B14F-4D97-AF65-F5344CB8AC3E}">
        <p14:creationId xmlns:p14="http://schemas.microsoft.com/office/powerpoint/2010/main" val="352041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327527" y="1052736"/>
            <a:ext cx="8527677" cy="4320480"/>
          </a:xfrm>
          <a:prstGeom prst="rect">
            <a:avLst/>
          </a:prstGeom>
        </p:spPr>
      </p:pic>
    </p:spTree>
    <p:extLst>
      <p:ext uri="{BB962C8B-B14F-4D97-AF65-F5344CB8AC3E}">
        <p14:creationId xmlns:p14="http://schemas.microsoft.com/office/powerpoint/2010/main" val="215173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0"/>
            <a:ext cx="7772400" cy="1143000"/>
          </a:xfrm>
        </p:spPr>
        <p:txBody>
          <a:bodyPr/>
          <a:lstStyle/>
          <a:p>
            <a:r>
              <a:rPr lang="sv-SE" dirty="0"/>
              <a:t>Uppsökande verksamhet, kommuner</a:t>
            </a:r>
          </a:p>
        </p:txBody>
      </p:sp>
      <p:sp>
        <p:nvSpPr>
          <p:cNvPr id="3" name="Platshållare för innehåll 2"/>
          <p:cNvSpPr>
            <a:spLocks noGrp="1"/>
          </p:cNvSpPr>
          <p:nvPr>
            <p:ph idx="1"/>
          </p:nvPr>
        </p:nvSpPr>
        <p:spPr/>
        <p:txBody>
          <a:bodyPr/>
          <a:lstStyle/>
          <a:p>
            <a:r>
              <a:rPr lang="sv-SE" sz="2000" dirty="0"/>
              <a:t>Översikt, TVS</a:t>
            </a:r>
          </a:p>
          <a:p>
            <a:r>
              <a:rPr lang="sv-SE" sz="2000" dirty="0"/>
              <a:t>Lite om inloggning</a:t>
            </a:r>
          </a:p>
          <a:p>
            <a:r>
              <a:rPr lang="sv-SE" sz="2000" dirty="0"/>
              <a:t>Utfärda och hantera intyg för nödvändig tandvård, N</a:t>
            </a:r>
          </a:p>
          <a:p>
            <a:r>
              <a:rPr lang="sv-SE" sz="2000" dirty="0"/>
              <a:t>Registrera och administrera boenden</a:t>
            </a:r>
          </a:p>
          <a:p>
            <a:r>
              <a:rPr lang="sv-SE" sz="2000" dirty="0"/>
              <a:t>Registrera och hantera utfärdare</a:t>
            </a:r>
          </a:p>
          <a:p>
            <a:r>
              <a:rPr lang="sv-SE" sz="2000" dirty="0"/>
              <a:t>Rapporter</a:t>
            </a:r>
          </a:p>
        </p:txBody>
      </p:sp>
    </p:spTree>
    <p:extLst>
      <p:ext uri="{BB962C8B-B14F-4D97-AF65-F5344CB8AC3E}">
        <p14:creationId xmlns:p14="http://schemas.microsoft.com/office/powerpoint/2010/main" val="133342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0" y="1124744"/>
            <a:ext cx="8972550" cy="4726657"/>
          </a:xfrm>
          <a:prstGeom prst="rect">
            <a:avLst/>
          </a:prstGeom>
        </p:spPr>
      </p:pic>
    </p:spTree>
    <p:extLst>
      <p:ext uri="{BB962C8B-B14F-4D97-AF65-F5344CB8AC3E}">
        <p14:creationId xmlns:p14="http://schemas.microsoft.com/office/powerpoint/2010/main" val="5975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0" y="1806934"/>
            <a:ext cx="9144000" cy="3244132"/>
          </a:xfrm>
          <a:prstGeom prst="rect">
            <a:avLst/>
          </a:prstGeom>
        </p:spPr>
      </p:pic>
    </p:spTree>
    <p:extLst>
      <p:ext uri="{BB962C8B-B14F-4D97-AF65-F5344CB8AC3E}">
        <p14:creationId xmlns:p14="http://schemas.microsoft.com/office/powerpoint/2010/main" val="13310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541" y="0"/>
            <a:ext cx="7772400" cy="553244"/>
          </a:xfrm>
        </p:spPr>
        <p:txBody>
          <a:bodyPr/>
          <a:lstStyle/>
          <a:p>
            <a:r>
              <a:rPr lang="sv-SE" sz="2800" dirty="0"/>
              <a:t>Funktionsbrevlåda</a:t>
            </a:r>
          </a:p>
        </p:txBody>
      </p:sp>
      <p:sp>
        <p:nvSpPr>
          <p:cNvPr id="3" name="Platshållare för innehåll 2"/>
          <p:cNvSpPr>
            <a:spLocks noGrp="1"/>
          </p:cNvSpPr>
          <p:nvPr>
            <p:ph idx="1"/>
          </p:nvPr>
        </p:nvSpPr>
        <p:spPr>
          <a:xfrm>
            <a:off x="755576" y="4725144"/>
            <a:ext cx="7772400" cy="1224136"/>
          </a:xfrm>
        </p:spPr>
        <p:txBody>
          <a:bodyPr/>
          <a:lstStyle/>
          <a:p>
            <a:pPr>
              <a:spcBef>
                <a:spcPts val="600"/>
              </a:spcBef>
            </a:pPr>
            <a:r>
              <a:rPr lang="sv-SE" dirty="0"/>
              <a:t>Till denna mailadress går ett månatligt mail med avisering om N-intyg som går ut inom tre månader</a:t>
            </a:r>
          </a:p>
          <a:p>
            <a:pPr>
              <a:spcBef>
                <a:spcPts val="600"/>
              </a:spcBef>
            </a:pPr>
            <a:r>
              <a:rPr lang="sv-SE" dirty="0"/>
              <a:t>Kommunen kan med denna funktion säkerställa att mailet når rätt brevlåda</a:t>
            </a:r>
          </a:p>
          <a:p>
            <a:pPr>
              <a:spcBef>
                <a:spcPts val="600"/>
              </a:spcBef>
            </a:pPr>
            <a:r>
              <a:rPr lang="sv-SE" dirty="0"/>
              <a:t>Finns ingen mailadress angiven här, går mailet till Kontaktpersons mailadress</a:t>
            </a:r>
          </a:p>
        </p:txBody>
      </p:sp>
      <p:pic>
        <p:nvPicPr>
          <p:cNvPr id="4" name="Bildobjekt 3"/>
          <p:cNvPicPr>
            <a:picLocks noChangeAspect="1"/>
          </p:cNvPicPr>
          <p:nvPr/>
        </p:nvPicPr>
        <p:blipFill>
          <a:blip r:embed="rId2"/>
          <a:stretch>
            <a:fillRect/>
          </a:stretch>
        </p:blipFill>
        <p:spPr>
          <a:xfrm>
            <a:off x="-1259" y="962822"/>
            <a:ext cx="9144000" cy="3424751"/>
          </a:xfrm>
          <a:prstGeom prst="rect">
            <a:avLst/>
          </a:prstGeom>
        </p:spPr>
      </p:pic>
    </p:spTree>
    <p:extLst>
      <p:ext uri="{BB962C8B-B14F-4D97-AF65-F5344CB8AC3E}">
        <p14:creationId xmlns:p14="http://schemas.microsoft.com/office/powerpoint/2010/main" val="399934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7810"/>
            <a:ext cx="7772400" cy="1143000"/>
          </a:xfrm>
        </p:spPr>
        <p:txBody>
          <a:bodyPr/>
          <a:lstStyle/>
          <a:p>
            <a:r>
              <a:rPr lang="sv-SE" dirty="0"/>
              <a:t>Supportinformation</a:t>
            </a:r>
          </a:p>
        </p:txBody>
      </p:sp>
      <p:sp>
        <p:nvSpPr>
          <p:cNvPr id="3" name="Platshållare för innehåll 2"/>
          <p:cNvSpPr>
            <a:spLocks noGrp="1"/>
          </p:cNvSpPr>
          <p:nvPr>
            <p:ph idx="1"/>
          </p:nvPr>
        </p:nvSpPr>
        <p:spPr/>
        <p:txBody>
          <a:bodyPr/>
          <a:lstStyle/>
          <a:p>
            <a:r>
              <a:rPr lang="fr-FR" sz="2400" dirty="0"/>
              <a:t>E-post</a:t>
            </a:r>
          </a:p>
          <a:p>
            <a:pPr lvl="1"/>
            <a:r>
              <a:rPr lang="fr-FR" sz="2400" dirty="0" smtClean="0">
                <a:hlinkClick r:id="rId2"/>
              </a:rPr>
              <a:t>tandvardgruppen@norrbotten.se</a:t>
            </a:r>
            <a:r>
              <a:rPr lang="fr-FR" sz="2400" dirty="0" smtClean="0"/>
              <a:t> </a:t>
            </a:r>
            <a:endParaRPr lang="fr-FR" sz="2400" dirty="0"/>
          </a:p>
          <a:p>
            <a:r>
              <a:rPr lang="fr-FR" sz="2400" dirty="0"/>
              <a:t> </a:t>
            </a:r>
            <a:r>
              <a:rPr lang="fr-FR" sz="2400" dirty="0" smtClean="0"/>
              <a:t>Övriga kontaktuppgifter finns på vår </a:t>
            </a:r>
            <a:r>
              <a:rPr lang="fr-FR" sz="2400" dirty="0" smtClean="0">
                <a:hlinkClick r:id="rId3"/>
              </a:rPr>
              <a:t>hemsida</a:t>
            </a:r>
            <a:endParaRPr lang="fr-FR" sz="2400" dirty="0" smtClean="0"/>
          </a:p>
        </p:txBody>
      </p:sp>
    </p:spTree>
    <p:extLst>
      <p:ext uri="{BB962C8B-B14F-4D97-AF65-F5344CB8AC3E}">
        <p14:creationId xmlns:p14="http://schemas.microsoft.com/office/powerpoint/2010/main" val="326637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90725" y="5395865"/>
            <a:ext cx="3397277" cy="400110"/>
          </a:xfrm>
          <a:prstGeom prst="rect">
            <a:avLst/>
          </a:prstGeom>
          <a:noFill/>
        </p:spPr>
        <p:txBody>
          <a:bodyPr wrap="none" rtlCol="0">
            <a:spAutoFit/>
          </a:bodyPr>
          <a:lstStyle/>
          <a:p>
            <a:r>
              <a:rPr lang="sv-SE" sz="2000" dirty="0">
                <a:solidFill>
                  <a:schemeClr val="tx1">
                    <a:lumMod val="75000"/>
                  </a:schemeClr>
                </a:solidFill>
              </a:rPr>
              <a:t>Lars Wennerholm, </a:t>
            </a:r>
            <a:r>
              <a:rPr lang="sv-SE" sz="2000" dirty="0" err="1">
                <a:solidFill>
                  <a:schemeClr val="tx1">
                    <a:lumMod val="75000"/>
                  </a:schemeClr>
                </a:solidFill>
              </a:rPr>
              <a:t>Kentor</a:t>
            </a:r>
            <a:r>
              <a:rPr lang="sv-SE" sz="2000" dirty="0">
                <a:solidFill>
                  <a:schemeClr val="tx1">
                    <a:lumMod val="75000"/>
                  </a:schemeClr>
                </a:solidFill>
              </a:rPr>
              <a:t> IT</a:t>
            </a: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696357"/>
            <a:ext cx="1713020" cy="171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2" descr="Bildresultat för Tack för id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64904"/>
            <a:ext cx="3816866"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19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9174" y="18602"/>
            <a:ext cx="7772400" cy="1143000"/>
          </a:xfrm>
        </p:spPr>
        <p:txBody>
          <a:bodyPr/>
          <a:lstStyle/>
          <a:p>
            <a:r>
              <a:rPr lang="sv-SE" dirty="0"/>
              <a:t>Översikt, applikationer och roller</a:t>
            </a:r>
          </a:p>
        </p:txBody>
      </p:sp>
      <p:pic>
        <p:nvPicPr>
          <p:cNvPr id="4" name="Bildobjekt 3"/>
          <p:cNvPicPr>
            <a:picLocks noChangeAspect="1"/>
          </p:cNvPicPr>
          <p:nvPr/>
        </p:nvPicPr>
        <p:blipFill>
          <a:blip r:embed="rId2"/>
          <a:stretch>
            <a:fillRect/>
          </a:stretch>
        </p:blipFill>
        <p:spPr>
          <a:xfrm>
            <a:off x="0" y="1394231"/>
            <a:ext cx="9097055" cy="4173649"/>
          </a:xfrm>
          <a:prstGeom prst="rect">
            <a:avLst/>
          </a:prstGeom>
        </p:spPr>
      </p:pic>
    </p:spTree>
    <p:extLst>
      <p:ext uri="{BB962C8B-B14F-4D97-AF65-F5344CB8AC3E}">
        <p14:creationId xmlns:p14="http://schemas.microsoft.com/office/powerpoint/2010/main" val="306671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49175" y="0"/>
            <a:ext cx="7772400" cy="1143000"/>
          </a:xfrm>
        </p:spPr>
        <p:txBody>
          <a:bodyPr/>
          <a:lstStyle/>
          <a:p>
            <a:r>
              <a:rPr lang="sv-SE" dirty="0"/>
              <a:t>Inloggning</a:t>
            </a:r>
          </a:p>
        </p:txBody>
      </p:sp>
      <p:sp>
        <p:nvSpPr>
          <p:cNvPr id="3" name="Platshållare för innehåll 2"/>
          <p:cNvSpPr>
            <a:spLocks noGrp="1"/>
          </p:cNvSpPr>
          <p:nvPr>
            <p:ph idx="1"/>
          </p:nvPr>
        </p:nvSpPr>
        <p:spPr>
          <a:xfrm>
            <a:off x="676746" y="1037451"/>
            <a:ext cx="7772400" cy="4114800"/>
          </a:xfrm>
        </p:spPr>
        <p:txBody>
          <a:bodyPr/>
          <a:lstStyle/>
          <a:p>
            <a:r>
              <a:rPr lang="sv-SE" sz="2000" dirty="0"/>
              <a:t>Förutsättningar för att logga in</a:t>
            </a:r>
          </a:p>
          <a:p>
            <a:pPr lvl="1"/>
            <a:r>
              <a:rPr lang="sv-SE" sz="1800" dirty="0"/>
              <a:t>Användaren upplagd  med rätt behörighet och HSAID i användarregistret (TVG hanterar)</a:t>
            </a:r>
          </a:p>
          <a:p>
            <a:pPr lvl="1"/>
            <a:r>
              <a:rPr lang="sv-SE" sz="1800" dirty="0"/>
              <a:t>Användaren har ett giltigt e-tjänstekort med nedladdat SITHS-certifikat samt PIN-kod</a:t>
            </a:r>
          </a:p>
          <a:p>
            <a:pPr lvl="1"/>
            <a:r>
              <a:rPr lang="sv-SE" sz="1800" dirty="0"/>
              <a:t>Kortläsare, inbyggd i datorn eller ”lös” ansluten till datorn</a:t>
            </a:r>
          </a:p>
          <a:p>
            <a:pPr lvl="1"/>
            <a:r>
              <a:rPr lang="sv-SE" sz="1800" dirty="0" err="1"/>
              <a:t>NetID</a:t>
            </a:r>
            <a:r>
              <a:rPr lang="sv-SE" sz="1800" dirty="0"/>
              <a:t> installerat på datorn</a:t>
            </a:r>
          </a:p>
          <a:p>
            <a:pPr lvl="1"/>
            <a:r>
              <a:rPr lang="sv-SE" sz="1800" dirty="0"/>
              <a:t>Windows 10-webbläsaren Microsoft </a:t>
            </a:r>
            <a:r>
              <a:rPr lang="sv-SE" sz="1800" dirty="0" err="1"/>
              <a:t>Edge</a:t>
            </a:r>
            <a:r>
              <a:rPr lang="sv-SE" sz="1800" dirty="0"/>
              <a:t> fungerar INTE med SITHS. Använd Internet Explorer eller annan webbläsare istället</a:t>
            </a:r>
          </a:p>
          <a:p>
            <a:r>
              <a:rPr lang="sv-SE" sz="2000" dirty="0">
                <a:solidFill>
                  <a:schemeClr val="tx1">
                    <a:lumMod val="60000"/>
                    <a:lumOff val="40000"/>
                  </a:schemeClr>
                </a:solidFill>
              </a:rPr>
              <a:t>https://tandvardsstod.nll.se/symfoni</a:t>
            </a:r>
          </a:p>
          <a:p>
            <a:endParaRPr lang="sv-SE" sz="2000" dirty="0"/>
          </a:p>
        </p:txBody>
      </p:sp>
      <p:pic>
        <p:nvPicPr>
          <p:cNvPr id="4" name="Picture 2" descr="Gemalto IDBridge CT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381" y="4841001"/>
            <a:ext cx="2258952" cy="1468319"/>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384" y="4827675"/>
            <a:ext cx="1968082" cy="1254382"/>
          </a:xfrm>
          <a:prstGeom prst="rect">
            <a:avLst/>
          </a:prstGeom>
        </p:spPr>
      </p:pic>
    </p:spTree>
    <p:extLst>
      <p:ext uri="{BB962C8B-B14F-4D97-AF65-F5344CB8AC3E}">
        <p14:creationId xmlns:p14="http://schemas.microsoft.com/office/powerpoint/2010/main" val="185219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01389" y="0"/>
            <a:ext cx="7772400" cy="697260"/>
          </a:xfrm>
        </p:spPr>
        <p:txBody>
          <a:bodyPr/>
          <a:lstStyle/>
          <a:p>
            <a:r>
              <a:rPr lang="sv-SE" sz="2800" dirty="0"/>
              <a:t>Översikt, uppsökande verksamhet</a:t>
            </a:r>
          </a:p>
        </p:txBody>
      </p:sp>
      <p:sp>
        <p:nvSpPr>
          <p:cNvPr id="30" name="Rektangel med rundade hörn 3"/>
          <p:cNvSpPr/>
          <p:nvPr/>
        </p:nvSpPr>
        <p:spPr>
          <a:xfrm>
            <a:off x="271408" y="1642054"/>
            <a:ext cx="1714551" cy="576064"/>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Skapa intyg, </a:t>
            </a:r>
            <a:r>
              <a:rPr kumimoji="0" lang="sv-SE" sz="1100" b="0" i="0" u="none" strike="noStrike" kern="0" cap="none" spc="0" normalizeH="0" baseline="0" noProof="0" dirty="0" err="1">
                <a:ln>
                  <a:noFill/>
                </a:ln>
                <a:solidFill>
                  <a:prstClr val="black"/>
                </a:solidFill>
                <a:effectLst/>
                <a:uLnTx/>
                <a:uFillTx/>
                <a:latin typeface="Calibri"/>
                <a:ea typeface="+mn-ea"/>
                <a:cs typeface="+mn-cs"/>
              </a:rPr>
              <a:t>inkl</a:t>
            </a:r>
            <a:r>
              <a:rPr kumimoji="0" lang="sv-SE" sz="1100" b="0" i="0" u="none" strike="noStrike" kern="0" cap="none" spc="0" normalizeH="0" baseline="0" noProof="0" dirty="0">
                <a:ln>
                  <a:noFill/>
                </a:ln>
                <a:solidFill>
                  <a:prstClr val="black"/>
                </a:solidFill>
                <a:effectLst/>
                <a:uLnTx/>
                <a:uFillTx/>
                <a:latin typeface="Calibri"/>
                <a:ea typeface="+mn-ea"/>
                <a:cs typeface="+mn-cs"/>
              </a:rPr>
              <a:t> Ja/Nej till munhälsoerbjudande</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(Utfärdare)</a:t>
            </a:r>
          </a:p>
        </p:txBody>
      </p:sp>
      <p:sp>
        <p:nvSpPr>
          <p:cNvPr id="31" name="Rektangel med rundade hörn 4"/>
          <p:cNvSpPr/>
          <p:nvPr/>
        </p:nvSpPr>
        <p:spPr>
          <a:xfrm>
            <a:off x="467544" y="4011239"/>
            <a:ext cx="1331535" cy="660200"/>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050" b="0" i="0" u="none" strike="noStrike" kern="0" cap="none" spc="0" normalizeH="0" baseline="0" noProof="0" dirty="0">
                <a:ln>
                  <a:noFill/>
                </a:ln>
                <a:solidFill>
                  <a:prstClr val="black"/>
                </a:solidFill>
                <a:effectLst/>
                <a:uLnTx/>
                <a:uFillTx/>
                <a:latin typeface="Calibri"/>
                <a:ea typeface="+mn-ea"/>
                <a:cs typeface="+mn-cs"/>
              </a:rPr>
              <a:t>Aktivitetslista</a:t>
            </a:r>
            <a:br>
              <a:rPr kumimoji="0" lang="sv-SE" sz="1050" b="0" i="0" u="none" strike="noStrike" kern="0" cap="none" spc="0" normalizeH="0" baseline="0" noProof="0" dirty="0">
                <a:ln>
                  <a:noFill/>
                </a:ln>
                <a:solidFill>
                  <a:prstClr val="black"/>
                </a:solidFill>
                <a:effectLst/>
                <a:uLnTx/>
                <a:uFillTx/>
                <a:latin typeface="Calibri"/>
                <a:ea typeface="+mn-ea"/>
                <a:cs typeface="+mn-cs"/>
              </a:rPr>
            </a:br>
            <a:r>
              <a:rPr kumimoji="0" lang="sv-SE" sz="1050" b="0" i="0" u="none" strike="noStrike" kern="0" cap="none" spc="0" normalizeH="0" baseline="0" noProof="0" dirty="0">
                <a:ln>
                  <a:noFill/>
                </a:ln>
                <a:solidFill>
                  <a:prstClr val="black"/>
                </a:solidFill>
                <a:effectLst/>
                <a:uLnTx/>
                <a:uFillTx/>
                <a:latin typeface="Calibri"/>
                <a:ea typeface="+mn-ea"/>
                <a:cs typeface="+mn-cs"/>
              </a:rPr>
              <a:t> uppdateras automatiskt</a:t>
            </a:r>
            <a:br>
              <a:rPr kumimoji="0" lang="sv-SE" sz="1050" b="0" i="0" u="none" strike="noStrike" kern="0" cap="none" spc="0" normalizeH="0" baseline="0" noProof="0" dirty="0">
                <a:ln>
                  <a:noFill/>
                </a:ln>
                <a:solidFill>
                  <a:prstClr val="black"/>
                </a:solidFill>
                <a:effectLst/>
                <a:uLnTx/>
                <a:uFillTx/>
                <a:latin typeface="Calibri"/>
                <a:ea typeface="+mn-ea"/>
                <a:cs typeface="+mn-cs"/>
              </a:rPr>
            </a:br>
            <a:r>
              <a:rPr kumimoji="0" lang="sv-SE" sz="1050" b="0" i="0" u="none" strike="noStrike" kern="0" cap="none" spc="0" normalizeH="0" baseline="0" noProof="0" dirty="0">
                <a:ln>
                  <a:noFill/>
                </a:ln>
                <a:solidFill>
                  <a:prstClr val="black"/>
                </a:solidFill>
                <a:effectLst/>
                <a:uLnTx/>
                <a:uFillTx/>
                <a:latin typeface="Calibri"/>
                <a:ea typeface="+mn-ea"/>
                <a:cs typeface="+mn-cs"/>
              </a:rPr>
              <a:t>(Vårdgivare)</a:t>
            </a:r>
          </a:p>
        </p:txBody>
      </p:sp>
      <p:sp>
        <p:nvSpPr>
          <p:cNvPr id="32" name="Rektangel med rundade hörn 7"/>
          <p:cNvSpPr/>
          <p:nvPr/>
        </p:nvSpPr>
        <p:spPr>
          <a:xfrm>
            <a:off x="2123727" y="1658484"/>
            <a:ext cx="1189897" cy="576064"/>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Ändra Ja/Nej</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(Utfärdare, </a:t>
            </a:r>
            <a:r>
              <a:rPr kumimoji="0" lang="sv-SE" sz="1100" b="0" i="0" u="none" strike="noStrike" kern="0" cap="none" spc="0" normalizeH="0" baseline="0" noProof="0" dirty="0" err="1">
                <a:ln>
                  <a:noFill/>
                </a:ln>
                <a:solidFill>
                  <a:prstClr val="black"/>
                </a:solidFill>
                <a:effectLst/>
                <a:uLnTx/>
                <a:uFillTx/>
                <a:latin typeface="Calibri"/>
                <a:ea typeface="+mn-ea"/>
                <a:cs typeface="+mn-cs"/>
              </a:rPr>
              <a:t>Vg</a:t>
            </a:r>
            <a:r>
              <a:rPr kumimoji="0" lang="sv-SE" sz="1100" b="0" i="0" u="none" strike="noStrike" kern="0" cap="none" spc="0" normalizeH="0" baseline="0" noProof="0" dirty="0">
                <a:ln>
                  <a:noFill/>
                </a:ln>
                <a:solidFill>
                  <a:prstClr val="black"/>
                </a:solidFill>
                <a:effectLst/>
                <a:uLnTx/>
                <a:uFillTx/>
                <a:latin typeface="Calibri"/>
                <a:ea typeface="+mn-ea"/>
                <a:cs typeface="+mn-cs"/>
              </a:rPr>
              <a:t>)</a:t>
            </a:r>
          </a:p>
        </p:txBody>
      </p:sp>
      <p:sp>
        <p:nvSpPr>
          <p:cNvPr id="33" name="Rektangel med rundade hörn 10"/>
          <p:cNvSpPr/>
          <p:nvPr/>
        </p:nvSpPr>
        <p:spPr>
          <a:xfrm>
            <a:off x="5753230" y="4928965"/>
            <a:ext cx="1179254" cy="660275"/>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Granskningslista uppdateras automatiskt</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(NLL TVG)</a:t>
            </a:r>
          </a:p>
        </p:txBody>
      </p:sp>
      <p:sp>
        <p:nvSpPr>
          <p:cNvPr id="34" name="Rektangel med rundade hörn 29"/>
          <p:cNvSpPr/>
          <p:nvPr/>
        </p:nvSpPr>
        <p:spPr>
          <a:xfrm>
            <a:off x="2398957" y="3972819"/>
            <a:ext cx="1219815" cy="741354"/>
          </a:xfrm>
          <a:prstGeom prst="roundRect">
            <a:avLst/>
          </a:prstGeom>
          <a:no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Löpande</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a:ln>
                  <a:noFill/>
                </a:ln>
                <a:solidFill>
                  <a:prstClr val="black"/>
                </a:solidFill>
                <a:effectLst/>
                <a:uLnTx/>
                <a:uFillTx/>
                <a:latin typeface="Calibri"/>
                <a:ea typeface="+mn-ea"/>
                <a:cs typeface="+mn-cs"/>
              </a:rPr>
              <a:t>Planera uppsök</a:t>
            </a:r>
            <a:r>
              <a:rPr kumimoji="0" lang="sv-SE" sz="1100" b="0" i="0" u="none" strike="noStrike" kern="0" cap="none" spc="0" normalizeH="0" baseline="0" noProof="0" dirty="0">
                <a:ln>
                  <a:noFill/>
                </a:ln>
                <a:solidFill>
                  <a:prstClr val="black"/>
                </a:solidFill>
                <a:effectLst/>
                <a:uLnTx/>
                <a:uFillTx/>
                <a:latin typeface="Calibri"/>
                <a:ea typeface="+mn-ea"/>
                <a:cs typeface="+mn-cs"/>
              </a:rPr>
              <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(Vårdgivare)</a:t>
            </a:r>
          </a:p>
        </p:txBody>
      </p:sp>
      <p:sp>
        <p:nvSpPr>
          <p:cNvPr id="35" name="Rektangel med rundade hörn 31"/>
          <p:cNvSpPr/>
          <p:nvPr/>
        </p:nvSpPr>
        <p:spPr>
          <a:xfrm>
            <a:off x="4238382" y="4053622"/>
            <a:ext cx="1219815" cy="576064"/>
          </a:xfrm>
          <a:prstGeom prst="roundRect">
            <a:avLst/>
          </a:prstGeom>
          <a:no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Genomför MHB</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(Vårdgivare)</a:t>
            </a:r>
          </a:p>
        </p:txBody>
      </p:sp>
      <p:sp>
        <p:nvSpPr>
          <p:cNvPr id="36" name="Rektangel med rundade hörn 33"/>
          <p:cNvSpPr/>
          <p:nvPr/>
        </p:nvSpPr>
        <p:spPr>
          <a:xfrm>
            <a:off x="5732641" y="4048859"/>
            <a:ext cx="1219815" cy="576064"/>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Rapportera EPI</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&amp; avvikelser</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(Vårdgivare)</a:t>
            </a:r>
          </a:p>
        </p:txBody>
      </p:sp>
      <p:sp>
        <p:nvSpPr>
          <p:cNvPr id="37" name="Rektangel med rundade hörn 34"/>
          <p:cNvSpPr/>
          <p:nvPr/>
        </p:nvSpPr>
        <p:spPr>
          <a:xfrm>
            <a:off x="5734574" y="3133326"/>
            <a:ext cx="1219815" cy="649911"/>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050" b="0" i="0" u="none" strike="noStrike" kern="0" cap="none" spc="0" normalizeH="0" baseline="0" noProof="0" dirty="0">
                <a:ln>
                  <a:noFill/>
                </a:ln>
                <a:solidFill>
                  <a:prstClr val="black"/>
                </a:solidFill>
                <a:effectLst/>
                <a:uLnTx/>
                <a:uFillTx/>
                <a:latin typeface="Calibri"/>
                <a:ea typeface="+mn-ea"/>
                <a:cs typeface="+mn-cs"/>
              </a:rPr>
              <a:t>Aktivitetslista uppdateras automatiskt</a:t>
            </a:r>
            <a:br>
              <a:rPr kumimoji="0" lang="sv-SE" sz="1050" b="0" i="0" u="none" strike="noStrike" kern="0" cap="none" spc="0" normalizeH="0" baseline="0" noProof="0" dirty="0">
                <a:ln>
                  <a:noFill/>
                </a:ln>
                <a:solidFill>
                  <a:prstClr val="black"/>
                </a:solidFill>
                <a:effectLst/>
                <a:uLnTx/>
                <a:uFillTx/>
                <a:latin typeface="Calibri"/>
                <a:ea typeface="+mn-ea"/>
                <a:cs typeface="+mn-cs"/>
              </a:rPr>
            </a:br>
            <a:r>
              <a:rPr kumimoji="0" lang="sv-SE" sz="1050" b="0" i="0" u="none" strike="noStrike" kern="0" cap="none" spc="0" normalizeH="0" baseline="0" noProof="0" dirty="0">
                <a:ln>
                  <a:noFill/>
                </a:ln>
                <a:solidFill>
                  <a:prstClr val="black"/>
                </a:solidFill>
                <a:effectLst/>
                <a:uLnTx/>
                <a:uFillTx/>
                <a:latin typeface="Calibri"/>
                <a:ea typeface="+mn-ea"/>
                <a:cs typeface="+mn-cs"/>
              </a:rPr>
              <a:t>(Vårdgivare)</a:t>
            </a:r>
          </a:p>
        </p:txBody>
      </p:sp>
      <p:sp>
        <p:nvSpPr>
          <p:cNvPr id="38" name="Rektangel med rundade hörn 35"/>
          <p:cNvSpPr/>
          <p:nvPr/>
        </p:nvSpPr>
        <p:spPr>
          <a:xfrm>
            <a:off x="7312625" y="4047368"/>
            <a:ext cx="1219815" cy="576064"/>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Fakturera MHB</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(Vårdgivare)</a:t>
            </a:r>
          </a:p>
        </p:txBody>
      </p:sp>
      <p:cxnSp>
        <p:nvCxnSpPr>
          <p:cNvPr id="39" name="Vinklad  15"/>
          <p:cNvCxnSpPr>
            <a:stCxn id="30" idx="2"/>
            <a:endCxn id="31" idx="0"/>
          </p:cNvCxnSpPr>
          <p:nvPr/>
        </p:nvCxnSpPr>
        <p:spPr>
          <a:xfrm rot="16200000" flipH="1">
            <a:off x="234438" y="3112364"/>
            <a:ext cx="1793121" cy="4628"/>
          </a:xfrm>
          <a:prstGeom prst="bentConnector3">
            <a:avLst/>
          </a:prstGeom>
          <a:solidFill>
            <a:schemeClr val="bg1"/>
          </a:solidFill>
          <a:ln w="12700" cap="flat" cmpd="sng" algn="ctr">
            <a:solidFill>
              <a:schemeClr val="tx1"/>
            </a:solidFill>
            <a:prstDash val="solid"/>
            <a:round/>
            <a:headEnd type="none" w="sm" len="sm"/>
            <a:tailEnd type="triangle"/>
          </a:ln>
          <a:effectLst/>
        </p:spPr>
      </p:cxnSp>
      <p:cxnSp>
        <p:nvCxnSpPr>
          <p:cNvPr id="40" name="Vinklad  37"/>
          <p:cNvCxnSpPr>
            <a:cxnSpLocks/>
            <a:stCxn id="31" idx="2"/>
            <a:endCxn id="33" idx="1"/>
          </p:cNvCxnSpPr>
          <p:nvPr/>
        </p:nvCxnSpPr>
        <p:spPr>
          <a:xfrm rot="16200000" flipH="1">
            <a:off x="3149439" y="2655312"/>
            <a:ext cx="587664" cy="4619918"/>
          </a:xfrm>
          <a:prstGeom prst="bentConnector2">
            <a:avLst/>
          </a:prstGeom>
          <a:solidFill>
            <a:schemeClr val="bg1"/>
          </a:solidFill>
          <a:ln w="12700" cap="flat" cmpd="sng" algn="ctr">
            <a:solidFill>
              <a:schemeClr val="tx1"/>
            </a:solidFill>
            <a:prstDash val="solid"/>
            <a:round/>
            <a:headEnd type="none" w="sm" len="sm"/>
            <a:tailEnd type="triangle"/>
          </a:ln>
          <a:effectLst/>
        </p:spPr>
      </p:cxnSp>
      <p:cxnSp>
        <p:nvCxnSpPr>
          <p:cNvPr id="41" name="Vinklad  54"/>
          <p:cNvCxnSpPr>
            <a:stCxn id="31" idx="3"/>
            <a:endCxn id="34" idx="1"/>
          </p:cNvCxnSpPr>
          <p:nvPr/>
        </p:nvCxnSpPr>
        <p:spPr>
          <a:xfrm>
            <a:off x="1799079" y="4341339"/>
            <a:ext cx="599878" cy="2157"/>
          </a:xfrm>
          <a:prstGeom prst="bentConnector3">
            <a:avLst/>
          </a:prstGeom>
          <a:solidFill>
            <a:schemeClr val="bg1"/>
          </a:solidFill>
          <a:ln w="12700" cap="flat" cmpd="sng" algn="ctr">
            <a:solidFill>
              <a:schemeClr val="tx1"/>
            </a:solidFill>
            <a:prstDash val="solid"/>
            <a:round/>
            <a:headEnd type="none" w="sm" len="sm"/>
            <a:tailEnd type="triangle"/>
          </a:ln>
          <a:effectLst/>
        </p:spPr>
      </p:cxnSp>
      <p:cxnSp>
        <p:nvCxnSpPr>
          <p:cNvPr id="42" name="Vinklad  56"/>
          <p:cNvCxnSpPr>
            <a:stCxn id="34" idx="3"/>
            <a:endCxn id="35" idx="1"/>
          </p:cNvCxnSpPr>
          <p:nvPr/>
        </p:nvCxnSpPr>
        <p:spPr>
          <a:xfrm flipV="1">
            <a:off x="3618772" y="4341654"/>
            <a:ext cx="619610" cy="1842"/>
          </a:xfrm>
          <a:prstGeom prst="bentConnector3">
            <a:avLst/>
          </a:prstGeom>
          <a:solidFill>
            <a:schemeClr val="bg1"/>
          </a:solidFill>
          <a:ln w="12700" cap="flat" cmpd="sng" algn="ctr">
            <a:solidFill>
              <a:schemeClr val="tx1"/>
            </a:solidFill>
            <a:prstDash val="solid"/>
            <a:round/>
            <a:headEnd type="none" w="sm" len="sm"/>
            <a:tailEnd type="triangle"/>
          </a:ln>
          <a:effectLst/>
        </p:spPr>
      </p:cxnSp>
      <p:cxnSp>
        <p:nvCxnSpPr>
          <p:cNvPr id="43" name="Vinklad  64"/>
          <p:cNvCxnSpPr>
            <a:stCxn id="35" idx="3"/>
            <a:endCxn id="36" idx="1"/>
          </p:cNvCxnSpPr>
          <p:nvPr/>
        </p:nvCxnSpPr>
        <p:spPr>
          <a:xfrm flipV="1">
            <a:off x="5458197" y="4336891"/>
            <a:ext cx="274444" cy="4763"/>
          </a:xfrm>
          <a:prstGeom prst="bentConnector3">
            <a:avLst/>
          </a:prstGeom>
          <a:solidFill>
            <a:schemeClr val="bg1"/>
          </a:solidFill>
          <a:ln w="12700" cap="flat" cmpd="sng" algn="ctr">
            <a:solidFill>
              <a:schemeClr val="tx1"/>
            </a:solidFill>
            <a:prstDash val="solid"/>
            <a:round/>
            <a:headEnd type="none" w="sm" len="sm"/>
            <a:tailEnd type="triangle"/>
          </a:ln>
          <a:effectLst/>
        </p:spPr>
      </p:cxnSp>
      <p:cxnSp>
        <p:nvCxnSpPr>
          <p:cNvPr id="44" name="Vinklad  76"/>
          <p:cNvCxnSpPr>
            <a:stCxn id="36" idx="3"/>
            <a:endCxn id="38" idx="1"/>
          </p:cNvCxnSpPr>
          <p:nvPr/>
        </p:nvCxnSpPr>
        <p:spPr>
          <a:xfrm flipV="1">
            <a:off x="6952456" y="4335400"/>
            <a:ext cx="360169" cy="1491"/>
          </a:xfrm>
          <a:prstGeom prst="bentConnector3">
            <a:avLst/>
          </a:prstGeom>
          <a:solidFill>
            <a:schemeClr val="bg1"/>
          </a:solidFill>
          <a:ln w="12700" cap="flat" cmpd="sng" algn="ctr">
            <a:solidFill>
              <a:schemeClr val="tx1"/>
            </a:solidFill>
            <a:prstDash val="solid"/>
            <a:round/>
            <a:headEnd type="none" w="sm" len="sm"/>
            <a:tailEnd type="triangle"/>
          </a:ln>
          <a:effectLst/>
        </p:spPr>
      </p:cxnSp>
      <p:cxnSp>
        <p:nvCxnSpPr>
          <p:cNvPr id="45" name="Vinklad  79"/>
          <p:cNvCxnSpPr>
            <a:cxnSpLocks/>
            <a:stCxn id="32" idx="2"/>
            <a:endCxn id="31" idx="0"/>
          </p:cNvCxnSpPr>
          <p:nvPr/>
        </p:nvCxnSpPr>
        <p:spPr>
          <a:xfrm rot="5400000">
            <a:off x="1037649" y="2330211"/>
            <a:ext cx="1776691" cy="1585364"/>
          </a:xfrm>
          <a:prstGeom prst="bentConnector3">
            <a:avLst>
              <a:gd name="adj1" fmla="val 17388"/>
            </a:avLst>
          </a:prstGeom>
          <a:noFill/>
          <a:ln w="9525" cap="flat" cmpd="sng" algn="ctr">
            <a:solidFill>
              <a:sysClr val="windowText" lastClr="000000"/>
            </a:solidFill>
            <a:prstDash val="solid"/>
            <a:tailEnd type="arrow"/>
          </a:ln>
          <a:effectLst/>
        </p:spPr>
      </p:cxnSp>
      <p:sp>
        <p:nvSpPr>
          <p:cNvPr id="46" name="textruta 45"/>
          <p:cNvSpPr txBox="1"/>
          <p:nvPr/>
        </p:nvSpPr>
        <p:spPr>
          <a:xfrm>
            <a:off x="1329163" y="2303714"/>
            <a:ext cx="569387" cy="276999"/>
          </a:xfrm>
          <a:prstGeom prst="rect">
            <a:avLst/>
          </a:prstGeom>
          <a:noFill/>
        </p:spPr>
        <p:txBody>
          <a:bodyPr wrap="none" rtlCol="0">
            <a:spAutoFit/>
          </a:bodyPr>
          <a:lstStyle/>
          <a:p>
            <a:pPr defTabSz="457200" eaLnBrk="1" fontAlgn="auto" hangingPunct="1">
              <a:spcBef>
                <a:spcPts val="0"/>
              </a:spcBef>
              <a:spcAft>
                <a:spcPts val="0"/>
              </a:spcAft>
            </a:pPr>
            <a:r>
              <a:rPr lang="sv-SE" sz="1200" dirty="0">
                <a:solidFill>
                  <a:prstClr val="black"/>
                </a:solidFill>
                <a:latin typeface="Calibri"/>
              </a:rPr>
              <a:t>Om Ja</a:t>
            </a:r>
          </a:p>
        </p:txBody>
      </p:sp>
      <p:cxnSp>
        <p:nvCxnSpPr>
          <p:cNvPr id="47" name="Vinklad  95"/>
          <p:cNvCxnSpPr>
            <a:stCxn id="36" idx="2"/>
            <a:endCxn id="33" idx="0"/>
          </p:cNvCxnSpPr>
          <p:nvPr/>
        </p:nvCxnSpPr>
        <p:spPr>
          <a:xfrm rot="16200000" flipH="1">
            <a:off x="6190682" y="4776790"/>
            <a:ext cx="304042" cy="308"/>
          </a:xfrm>
          <a:prstGeom prst="bentConnector3">
            <a:avLst>
              <a:gd name="adj1" fmla="val 50000"/>
            </a:avLst>
          </a:prstGeom>
          <a:solidFill>
            <a:schemeClr val="bg1"/>
          </a:solidFill>
          <a:ln w="12700" cap="flat" cmpd="sng" algn="ctr">
            <a:solidFill>
              <a:schemeClr val="tx1"/>
            </a:solidFill>
            <a:prstDash val="solid"/>
            <a:round/>
            <a:headEnd type="none" w="sm" len="sm"/>
            <a:tailEnd type="triangle"/>
          </a:ln>
          <a:effectLst/>
        </p:spPr>
      </p:cxnSp>
      <p:sp>
        <p:nvSpPr>
          <p:cNvPr id="48" name="Rektangel med rundade hörn 105"/>
          <p:cNvSpPr/>
          <p:nvPr/>
        </p:nvSpPr>
        <p:spPr>
          <a:xfrm>
            <a:off x="4243913" y="2151314"/>
            <a:ext cx="1219815" cy="576064"/>
          </a:xfrm>
          <a:prstGeom prst="roundRect">
            <a:avLst/>
          </a:prstGeom>
          <a:no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Genomför utbildning</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(Vårdgivare)</a:t>
            </a:r>
          </a:p>
        </p:txBody>
      </p:sp>
      <p:sp>
        <p:nvSpPr>
          <p:cNvPr id="49" name="Rektangel med rundade hörn 106"/>
          <p:cNvSpPr/>
          <p:nvPr/>
        </p:nvSpPr>
        <p:spPr>
          <a:xfrm>
            <a:off x="7318010" y="2146383"/>
            <a:ext cx="1219815" cy="576064"/>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Fakturera Utbildning</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(Vårdgivare)</a:t>
            </a:r>
          </a:p>
        </p:txBody>
      </p:sp>
      <p:cxnSp>
        <p:nvCxnSpPr>
          <p:cNvPr id="50" name="Vinklad  107"/>
          <p:cNvCxnSpPr>
            <a:stCxn id="48" idx="3"/>
            <a:endCxn id="49" idx="1"/>
          </p:cNvCxnSpPr>
          <p:nvPr/>
        </p:nvCxnSpPr>
        <p:spPr>
          <a:xfrm flipV="1">
            <a:off x="5463728" y="2434415"/>
            <a:ext cx="1854282" cy="4931"/>
          </a:xfrm>
          <a:prstGeom prst="bentConnector3">
            <a:avLst>
              <a:gd name="adj1" fmla="val 50000"/>
            </a:avLst>
          </a:prstGeom>
          <a:solidFill>
            <a:schemeClr val="bg1"/>
          </a:solidFill>
          <a:ln w="12700" cap="flat" cmpd="sng" algn="ctr">
            <a:solidFill>
              <a:schemeClr val="tx1"/>
            </a:solidFill>
            <a:prstDash val="solid"/>
            <a:round/>
            <a:headEnd type="none" w="sm" len="sm"/>
            <a:tailEnd type="triangle"/>
          </a:ln>
          <a:effectLst/>
        </p:spPr>
      </p:cxnSp>
      <p:cxnSp>
        <p:nvCxnSpPr>
          <p:cNvPr id="51" name="Vinklad  112"/>
          <p:cNvCxnSpPr>
            <a:cxnSpLocks/>
            <a:stCxn id="53" idx="3"/>
            <a:endCxn id="48" idx="2"/>
          </p:cNvCxnSpPr>
          <p:nvPr/>
        </p:nvCxnSpPr>
        <p:spPr>
          <a:xfrm flipV="1">
            <a:off x="3313625" y="2727378"/>
            <a:ext cx="1540196" cy="277038"/>
          </a:xfrm>
          <a:prstGeom prst="bentConnector2">
            <a:avLst/>
          </a:prstGeom>
          <a:solidFill>
            <a:schemeClr val="bg1"/>
          </a:solidFill>
          <a:ln w="12700" cap="flat" cmpd="sng" algn="ctr">
            <a:solidFill>
              <a:schemeClr val="tx1"/>
            </a:solidFill>
            <a:prstDash val="solid"/>
            <a:round/>
            <a:headEnd type="none" w="sm" len="sm"/>
            <a:tailEnd type="triangle"/>
          </a:ln>
          <a:effectLst/>
        </p:spPr>
      </p:cxnSp>
      <p:cxnSp>
        <p:nvCxnSpPr>
          <p:cNvPr id="52" name="Vinklad  128"/>
          <p:cNvCxnSpPr>
            <a:stCxn id="36" idx="0"/>
            <a:endCxn id="37" idx="2"/>
          </p:cNvCxnSpPr>
          <p:nvPr/>
        </p:nvCxnSpPr>
        <p:spPr>
          <a:xfrm rot="5400000" flipH="1" flipV="1">
            <a:off x="6210704" y="3915082"/>
            <a:ext cx="265622" cy="1933"/>
          </a:xfrm>
          <a:prstGeom prst="bentConnector3">
            <a:avLst>
              <a:gd name="adj1" fmla="val 50000"/>
            </a:avLst>
          </a:prstGeom>
          <a:solidFill>
            <a:schemeClr val="bg1"/>
          </a:solidFill>
          <a:ln w="12700" cap="flat" cmpd="sng" algn="ctr">
            <a:solidFill>
              <a:schemeClr val="tx1"/>
            </a:solidFill>
            <a:prstDash val="solid"/>
            <a:round/>
            <a:headEnd type="none" w="sm" len="sm"/>
            <a:tailEnd type="triangle"/>
          </a:ln>
          <a:effectLst/>
        </p:spPr>
      </p:cxnSp>
      <p:sp>
        <p:nvSpPr>
          <p:cNvPr id="53" name="Rektangel med rundade hörn 30"/>
          <p:cNvSpPr/>
          <p:nvPr/>
        </p:nvSpPr>
        <p:spPr>
          <a:xfrm>
            <a:off x="2097047" y="2661672"/>
            <a:ext cx="1216578" cy="685488"/>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Upprätthålla</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sv-SE" sz="1100" b="0" i="0" u="none" strike="noStrike" kern="0" cap="none" spc="0" normalizeH="0" baseline="0" noProof="0" dirty="0">
                <a:ln>
                  <a:noFill/>
                </a:ln>
                <a:solidFill>
                  <a:prstClr val="black"/>
                </a:solidFill>
                <a:effectLst/>
                <a:uLnTx/>
                <a:uFillTx/>
                <a:latin typeface="Calibri"/>
                <a:ea typeface="+mn-ea"/>
                <a:cs typeface="+mn-cs"/>
              </a:rPr>
              <a:t>Boendeenheter &amp; placeringar</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(Kommun)</a:t>
            </a:r>
          </a:p>
        </p:txBody>
      </p:sp>
      <p:cxnSp>
        <p:nvCxnSpPr>
          <p:cNvPr id="54" name="Vinklad  6"/>
          <p:cNvCxnSpPr>
            <a:cxnSpLocks/>
            <a:stCxn id="53" idx="1"/>
            <a:endCxn id="31" idx="0"/>
          </p:cNvCxnSpPr>
          <p:nvPr/>
        </p:nvCxnSpPr>
        <p:spPr>
          <a:xfrm rot="10800000" flipV="1">
            <a:off x="1133313" y="3004415"/>
            <a:ext cx="963735" cy="1006823"/>
          </a:xfrm>
          <a:prstGeom prst="bentConnector2">
            <a:avLst/>
          </a:prstGeom>
          <a:solidFill>
            <a:schemeClr val="bg1"/>
          </a:solidFill>
          <a:ln w="12700" cap="flat" cmpd="sng" algn="ctr">
            <a:solidFill>
              <a:schemeClr val="tx1"/>
            </a:solidFill>
            <a:prstDash val="solid"/>
            <a:round/>
            <a:headEnd type="none" w="sm" len="sm"/>
            <a:tailEnd type="triangle"/>
          </a:ln>
          <a:effectLst/>
        </p:spPr>
      </p:cxnSp>
      <p:sp>
        <p:nvSpPr>
          <p:cNvPr id="55" name="Rektangel med rundade hörn 7"/>
          <p:cNvSpPr/>
          <p:nvPr/>
        </p:nvSpPr>
        <p:spPr>
          <a:xfrm>
            <a:off x="588623" y="752640"/>
            <a:ext cx="1080120" cy="714488"/>
          </a:xfrm>
          <a:prstGeom prst="roundRect">
            <a:avLst/>
          </a:prstGeom>
          <a:solidFill>
            <a:srgbClr val="9BBB59">
              <a:lumMod val="40000"/>
              <a:lumOff val="60000"/>
            </a:srgbClr>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sv-SE" sz="1100" kern="0" dirty="0">
                <a:solidFill>
                  <a:prstClr val="black"/>
                </a:solidFill>
                <a:latin typeface="Calibri"/>
              </a:rPr>
              <a:t>Upprätthålla Utfärdar-behörigheter</a:t>
            </a:r>
            <a:r>
              <a:rPr kumimoji="0" lang="sv-SE" sz="1100" b="0" i="0" u="none" strike="noStrike" kern="0" cap="none" spc="0" normalizeH="0" baseline="0" noProof="0" dirty="0">
                <a:ln>
                  <a:noFill/>
                </a:ln>
                <a:solidFill>
                  <a:prstClr val="black"/>
                </a:solidFill>
                <a:effectLst/>
                <a:uLnTx/>
                <a:uFillTx/>
                <a:latin typeface="Calibri"/>
                <a:ea typeface="+mn-ea"/>
                <a:cs typeface="+mn-cs"/>
              </a:rPr>
              <a:t/>
            </a:r>
            <a:br>
              <a:rPr kumimoji="0" lang="sv-SE" sz="1100" b="0" i="0" u="none" strike="noStrike" kern="0" cap="none" spc="0" normalizeH="0" baseline="0" noProof="0" dirty="0">
                <a:ln>
                  <a:noFill/>
                </a:ln>
                <a:solidFill>
                  <a:prstClr val="black"/>
                </a:solidFill>
                <a:effectLst/>
                <a:uLnTx/>
                <a:uFillTx/>
                <a:latin typeface="Calibri"/>
                <a:ea typeface="+mn-ea"/>
                <a:cs typeface="+mn-cs"/>
              </a:rPr>
            </a:br>
            <a:r>
              <a:rPr kumimoji="0" lang="sv-SE" sz="1100" b="0" i="0" u="none" strike="noStrike" kern="0" cap="none" spc="0" normalizeH="0" baseline="0" noProof="0" dirty="0">
                <a:ln>
                  <a:noFill/>
                </a:ln>
                <a:solidFill>
                  <a:prstClr val="black"/>
                </a:solidFill>
                <a:effectLst/>
                <a:uLnTx/>
                <a:uFillTx/>
                <a:latin typeface="Calibri"/>
                <a:ea typeface="+mn-ea"/>
                <a:cs typeface="+mn-cs"/>
              </a:rPr>
              <a:t>(</a:t>
            </a:r>
            <a:r>
              <a:rPr lang="sv-SE" sz="1100" kern="0" dirty="0">
                <a:solidFill>
                  <a:prstClr val="black"/>
                </a:solidFill>
                <a:latin typeface="Calibri"/>
              </a:rPr>
              <a:t>Kommun</a:t>
            </a:r>
            <a:r>
              <a:rPr kumimoji="0" lang="sv-SE" sz="1100" b="0" i="0" u="none" strike="noStrike" kern="0" cap="none" spc="0" normalizeH="0" baseline="0" noProof="0" dirty="0">
                <a:ln>
                  <a:noFill/>
                </a:ln>
                <a:solidFill>
                  <a:prstClr val="black"/>
                </a:solidFill>
                <a:effectLst/>
                <a:uLnTx/>
                <a:uFillTx/>
                <a:latin typeface="Calibri"/>
                <a:ea typeface="+mn-ea"/>
                <a:cs typeface="+mn-cs"/>
              </a:rPr>
              <a:t>)</a:t>
            </a:r>
          </a:p>
        </p:txBody>
      </p:sp>
      <p:cxnSp>
        <p:nvCxnSpPr>
          <p:cNvPr id="57" name="Koppling: vinklad 56"/>
          <p:cNvCxnSpPr>
            <a:cxnSpLocks/>
            <a:stCxn id="55" idx="2"/>
            <a:endCxn id="30" idx="0"/>
          </p:cNvCxnSpPr>
          <p:nvPr/>
        </p:nvCxnSpPr>
        <p:spPr bwMode="auto">
          <a:xfrm rot="16200000" flipH="1">
            <a:off x="1041220" y="1554590"/>
            <a:ext cx="174926" cy="1"/>
          </a:xfrm>
          <a:prstGeom prst="bentConnector3">
            <a:avLst>
              <a:gd name="adj1" fmla="val 50000"/>
            </a:avLst>
          </a:prstGeom>
          <a:solidFill>
            <a:schemeClr val="bg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94486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0"/>
            <a:ext cx="7772400" cy="625252"/>
          </a:xfrm>
        </p:spPr>
        <p:txBody>
          <a:bodyPr/>
          <a:lstStyle/>
          <a:p>
            <a:r>
              <a:rPr lang="sv-SE" sz="2800" dirty="0"/>
              <a:t>Några begrepp</a:t>
            </a:r>
          </a:p>
        </p:txBody>
      </p:sp>
      <p:sp>
        <p:nvSpPr>
          <p:cNvPr id="4" name="Platshållare för innehåll 2"/>
          <p:cNvSpPr>
            <a:spLocks noGrp="1"/>
          </p:cNvSpPr>
          <p:nvPr>
            <p:ph idx="1"/>
          </p:nvPr>
        </p:nvSpPr>
        <p:spPr>
          <a:xfrm>
            <a:off x="685800" y="754360"/>
            <a:ext cx="7772400" cy="5266928"/>
          </a:xfrm>
        </p:spPr>
        <p:txBody>
          <a:bodyPr/>
          <a:lstStyle/>
          <a:p>
            <a:r>
              <a:rPr lang="sv-SE" dirty="0"/>
              <a:t>Ett </a:t>
            </a:r>
            <a:r>
              <a:rPr lang="sv-SE" u="sng" dirty="0"/>
              <a:t>Avtal</a:t>
            </a:r>
            <a:r>
              <a:rPr lang="sv-SE" dirty="0"/>
              <a:t> för Uppsökande verksamhet i systemet: FTV, Norrbottens län</a:t>
            </a:r>
          </a:p>
          <a:p>
            <a:r>
              <a:rPr lang="sv-SE" u="sng" dirty="0"/>
              <a:t>Anbudsområde</a:t>
            </a:r>
            <a:r>
              <a:rPr lang="sv-SE" dirty="0"/>
              <a:t>: Område i avtalet som är kopplat till en ansvarig klinik, och som består av Basområden. Kan finnas mer än ett Anbudsområde per Kommun</a:t>
            </a:r>
          </a:p>
          <a:p>
            <a:r>
              <a:rPr lang="sv-SE" u="sng" dirty="0"/>
              <a:t>Basområde</a:t>
            </a:r>
            <a:r>
              <a:rPr lang="sv-SE" dirty="0"/>
              <a:t>: geografisk del bestående av Län-Kommun-Församling</a:t>
            </a:r>
          </a:p>
          <a:p>
            <a:r>
              <a:rPr lang="sv-SE" u="sng" dirty="0"/>
              <a:t>Boendeenhet</a:t>
            </a:r>
            <a:r>
              <a:rPr lang="sv-SE" dirty="0"/>
              <a:t>: är placerade i ett basområde och kan vara av typ:</a:t>
            </a:r>
          </a:p>
          <a:p>
            <a:pPr lvl="1"/>
            <a:r>
              <a:rPr lang="sv-SE" dirty="0"/>
              <a:t>Kommunalt boende</a:t>
            </a:r>
          </a:p>
          <a:p>
            <a:pPr lvl="1"/>
            <a:r>
              <a:rPr lang="sv-SE" dirty="0"/>
              <a:t>LSS</a:t>
            </a:r>
          </a:p>
          <a:p>
            <a:pPr lvl="1"/>
            <a:r>
              <a:rPr lang="sv-SE" dirty="0"/>
              <a:t>Egen Bostad</a:t>
            </a:r>
          </a:p>
          <a:p>
            <a:pPr lvl="1"/>
            <a:r>
              <a:rPr lang="sv-SE" dirty="0"/>
              <a:t>Hemsjukvård</a:t>
            </a:r>
          </a:p>
          <a:p>
            <a:pPr lvl="1"/>
            <a:r>
              <a:rPr lang="sv-SE" dirty="0"/>
              <a:t>LSS Egen bostad</a:t>
            </a:r>
          </a:p>
          <a:p>
            <a:r>
              <a:rPr lang="sv-SE" dirty="0"/>
              <a:t>Baserat på information om boendeenheter, placeringar av brukare på boenden och deras Ja/Nej till </a:t>
            </a:r>
            <a:r>
              <a:rPr lang="sv-SE" dirty="0" err="1"/>
              <a:t>till</a:t>
            </a:r>
            <a:r>
              <a:rPr lang="sv-SE" dirty="0"/>
              <a:t> munhälsobedömningar hålls en s  k Aktivitetslista uppdaterad för vårdgivaren</a:t>
            </a:r>
          </a:p>
          <a:p>
            <a:r>
              <a:rPr lang="sv-SE" dirty="0"/>
              <a:t>Patientplaceringar är överflyttade från tidigare system, men behöver verifieras av kommuner/TVG inledningsvis. Finns också en hel del oplacerade</a:t>
            </a:r>
          </a:p>
        </p:txBody>
      </p:sp>
    </p:spTree>
    <p:extLst>
      <p:ext uri="{BB962C8B-B14F-4D97-AF65-F5344CB8AC3E}">
        <p14:creationId xmlns:p14="http://schemas.microsoft.com/office/powerpoint/2010/main" val="95005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0"/>
            <a:ext cx="7772400" cy="764704"/>
          </a:xfrm>
        </p:spPr>
        <p:txBody>
          <a:bodyPr/>
          <a:lstStyle/>
          <a:p>
            <a:r>
              <a:rPr lang="sv-SE" sz="2800" dirty="0"/>
              <a:t>Startsidan</a:t>
            </a:r>
          </a:p>
        </p:txBody>
      </p:sp>
      <p:pic>
        <p:nvPicPr>
          <p:cNvPr id="3" name="Bildobjekt 2"/>
          <p:cNvPicPr>
            <a:picLocks noChangeAspect="1"/>
          </p:cNvPicPr>
          <p:nvPr/>
        </p:nvPicPr>
        <p:blipFill>
          <a:blip r:embed="rId2"/>
          <a:stretch>
            <a:fillRect/>
          </a:stretch>
        </p:blipFill>
        <p:spPr>
          <a:xfrm>
            <a:off x="0" y="795490"/>
            <a:ext cx="9144000" cy="5267020"/>
          </a:xfrm>
          <a:prstGeom prst="rect">
            <a:avLst/>
          </a:prstGeom>
        </p:spPr>
      </p:pic>
      <p:sp>
        <p:nvSpPr>
          <p:cNvPr id="4" name="Ellips 3"/>
          <p:cNvSpPr/>
          <p:nvPr/>
        </p:nvSpPr>
        <p:spPr bwMode="auto">
          <a:xfrm>
            <a:off x="7524328" y="1484784"/>
            <a:ext cx="1368152" cy="28803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2261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2114"/>
            <a:ext cx="7772400" cy="553244"/>
          </a:xfrm>
        </p:spPr>
        <p:txBody>
          <a:bodyPr/>
          <a:lstStyle/>
          <a:p>
            <a:r>
              <a:rPr lang="sv-SE" sz="2800" dirty="0"/>
              <a:t>Exempel på hjälpsida</a:t>
            </a:r>
          </a:p>
        </p:txBody>
      </p:sp>
      <p:pic>
        <p:nvPicPr>
          <p:cNvPr id="4" name="Bildobjekt 3"/>
          <p:cNvPicPr>
            <a:picLocks noChangeAspect="1"/>
          </p:cNvPicPr>
          <p:nvPr/>
        </p:nvPicPr>
        <p:blipFill>
          <a:blip r:embed="rId2"/>
          <a:stretch>
            <a:fillRect/>
          </a:stretch>
        </p:blipFill>
        <p:spPr>
          <a:xfrm>
            <a:off x="0" y="1001989"/>
            <a:ext cx="9048405" cy="4803275"/>
          </a:xfrm>
          <a:prstGeom prst="rect">
            <a:avLst/>
          </a:prstGeom>
        </p:spPr>
      </p:pic>
    </p:spTree>
    <p:extLst>
      <p:ext uri="{BB962C8B-B14F-4D97-AF65-F5344CB8AC3E}">
        <p14:creationId xmlns:p14="http://schemas.microsoft.com/office/powerpoint/2010/main" val="270949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504" y="908720"/>
            <a:ext cx="7772400" cy="764704"/>
          </a:xfrm>
        </p:spPr>
        <p:txBody>
          <a:bodyPr/>
          <a:lstStyle/>
          <a:p>
            <a:r>
              <a:rPr lang="sv-SE" sz="2800" dirty="0"/>
              <a:t>Utfärda ett </a:t>
            </a:r>
            <a:br>
              <a:rPr lang="sv-SE" sz="2800" dirty="0"/>
            </a:br>
            <a:r>
              <a:rPr lang="sv-SE" sz="2800" dirty="0"/>
              <a:t>nytt N-intyg</a:t>
            </a:r>
          </a:p>
        </p:txBody>
      </p:sp>
      <p:pic>
        <p:nvPicPr>
          <p:cNvPr id="6" name="Bildobjekt 5"/>
          <p:cNvPicPr>
            <a:picLocks noChangeAspect="1"/>
          </p:cNvPicPr>
          <p:nvPr/>
        </p:nvPicPr>
        <p:blipFill>
          <a:blip r:embed="rId2"/>
          <a:stretch>
            <a:fillRect/>
          </a:stretch>
        </p:blipFill>
        <p:spPr>
          <a:xfrm>
            <a:off x="2133630" y="0"/>
            <a:ext cx="5966762" cy="6525344"/>
          </a:xfrm>
          <a:prstGeom prst="rect">
            <a:avLst/>
          </a:prstGeom>
        </p:spPr>
      </p:pic>
      <p:pic>
        <p:nvPicPr>
          <p:cNvPr id="7" name="Bildobjekt 6"/>
          <p:cNvPicPr>
            <a:picLocks noChangeAspect="1"/>
          </p:cNvPicPr>
          <p:nvPr/>
        </p:nvPicPr>
        <p:blipFill>
          <a:blip r:embed="rId3"/>
          <a:stretch>
            <a:fillRect/>
          </a:stretch>
        </p:blipFill>
        <p:spPr>
          <a:xfrm>
            <a:off x="1115616" y="1729442"/>
            <a:ext cx="7591425" cy="4651886"/>
          </a:xfrm>
          <a:prstGeom prst="rect">
            <a:avLst/>
          </a:prstGeom>
          <a:ln>
            <a:solidFill>
              <a:schemeClr val="accent1"/>
            </a:solidFill>
          </a:ln>
        </p:spPr>
      </p:pic>
      <p:sp>
        <p:nvSpPr>
          <p:cNvPr id="3" name="textruta 2"/>
          <p:cNvSpPr txBox="1"/>
          <p:nvPr/>
        </p:nvSpPr>
        <p:spPr>
          <a:xfrm>
            <a:off x="3337907" y="5258524"/>
            <a:ext cx="3929281" cy="707886"/>
          </a:xfrm>
          <a:prstGeom prst="rect">
            <a:avLst/>
          </a:prstGeom>
          <a:solidFill>
            <a:schemeClr val="tx1">
              <a:lumMod val="20000"/>
              <a:lumOff val="80000"/>
            </a:schemeClr>
          </a:solidFill>
          <a:ln>
            <a:solidFill>
              <a:srgbClr val="00B050"/>
            </a:solidFill>
          </a:ln>
        </p:spPr>
        <p:txBody>
          <a:bodyPr wrap="none" rtlCol="0">
            <a:spAutoFit/>
          </a:bodyPr>
          <a:lstStyle/>
          <a:p>
            <a:r>
              <a:rPr lang="sv-SE" sz="2000" dirty="0"/>
              <a:t>TVG ombesörjer att alla nya och </a:t>
            </a:r>
            <a:br>
              <a:rPr lang="sv-SE" sz="2000" dirty="0"/>
            </a:br>
            <a:r>
              <a:rPr lang="sv-SE" sz="2000" dirty="0"/>
              <a:t>ändrade intyg skickas ut </a:t>
            </a:r>
          </a:p>
        </p:txBody>
      </p:sp>
    </p:spTree>
    <p:extLst>
      <p:ext uri="{BB962C8B-B14F-4D97-AF65-F5344CB8AC3E}">
        <p14:creationId xmlns:p14="http://schemas.microsoft.com/office/powerpoint/2010/main" val="334898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Landstingsdirektörens stab">
  <a:themeElements>
    <a:clrScheme name="Kopia av 1Kopia av MALL_VIT 8">
      <a:dk1>
        <a:srgbClr val="003399"/>
      </a:dk1>
      <a:lt1>
        <a:srgbClr val="FFFFFF"/>
      </a:lt1>
      <a:dk2>
        <a:srgbClr val="000000"/>
      </a:dk2>
      <a:lt2>
        <a:srgbClr val="969696"/>
      </a:lt2>
      <a:accent1>
        <a:srgbClr val="969696"/>
      </a:accent1>
      <a:accent2>
        <a:srgbClr val="FFFF99"/>
      </a:accent2>
      <a:accent3>
        <a:srgbClr val="FFFFFF"/>
      </a:accent3>
      <a:accent4>
        <a:srgbClr val="002A82"/>
      </a:accent4>
      <a:accent5>
        <a:srgbClr val="C9C9C9"/>
      </a:accent5>
      <a:accent6>
        <a:srgbClr val="E7E78A"/>
      </a:accent6>
      <a:hlink>
        <a:srgbClr val="0D68B0"/>
      </a:hlink>
      <a:folHlink>
        <a:srgbClr val="C73238"/>
      </a:folHlink>
    </a:clrScheme>
    <a:fontScheme name="vit med jpglogga 180_ny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lnDef>
  </a:objectDefaults>
  <a:extraClrSchemeLst>
    <a:extraClrScheme>
      <a:clrScheme name="vit med jpglogga 180_ny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t med jpglogga 180_ny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it med jpglogga 180_ny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t med jpglogga 180_ny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t med jpglogga 180_ny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t med jpglogga 180_ny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it med jpglogga 180_ny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opia av 1Kopia av MALL_V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a av 1Kopia av MALL_V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a av 1Kopia av MALL_V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a av 1Kopia av MALL_V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opia av 1Kopia av MALL_V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8">
        <a:dk1>
          <a:srgbClr val="003399"/>
        </a:dk1>
        <a:lt1>
          <a:srgbClr val="FFFFFF"/>
        </a:lt1>
        <a:dk2>
          <a:srgbClr val="000000"/>
        </a:dk2>
        <a:lt2>
          <a:srgbClr val="969696"/>
        </a:lt2>
        <a:accent1>
          <a:srgbClr val="969696"/>
        </a:accent1>
        <a:accent2>
          <a:srgbClr val="FFFF99"/>
        </a:accent2>
        <a:accent3>
          <a:srgbClr val="FFFFFF"/>
        </a:accent3>
        <a:accent4>
          <a:srgbClr val="002A82"/>
        </a:accent4>
        <a:accent5>
          <a:srgbClr val="C9C9C9"/>
        </a:accent5>
        <a:accent6>
          <a:srgbClr val="E7E78A"/>
        </a:accent6>
        <a:hlink>
          <a:srgbClr val="0D68B0"/>
        </a:hlink>
        <a:folHlink>
          <a:srgbClr val="C732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Landstingsdirektörens stab</Template>
  <TotalTime>2659</TotalTime>
  <Words>457</Words>
  <Application>Microsoft Office PowerPoint</Application>
  <PresentationFormat>Bildspel på skärmen (4:3)</PresentationFormat>
  <Paragraphs>84</Paragraphs>
  <Slides>24</Slides>
  <Notes>1</Notes>
  <HiddenSlides>0</HiddenSlides>
  <MMClips>0</MMClips>
  <ScaleCrop>false</ScaleCrop>
  <HeadingPairs>
    <vt:vector size="4" baseType="variant">
      <vt:variant>
        <vt:lpstr>Tema</vt:lpstr>
      </vt:variant>
      <vt:variant>
        <vt:i4>1</vt:i4>
      </vt:variant>
      <vt:variant>
        <vt:lpstr>Bildrubriker</vt:lpstr>
      </vt:variant>
      <vt:variant>
        <vt:i4>24</vt:i4>
      </vt:variant>
    </vt:vector>
  </HeadingPairs>
  <TitlesOfParts>
    <vt:vector size="25" baseType="lpstr">
      <vt:lpstr>Landstingsdirektörens stab</vt:lpstr>
      <vt:lpstr>Utbildning TVS Region Norrbotten 2017-01-10</vt:lpstr>
      <vt:lpstr>Uppsökande verksamhet, kommuner</vt:lpstr>
      <vt:lpstr>Översikt, applikationer och roller</vt:lpstr>
      <vt:lpstr>Inloggning</vt:lpstr>
      <vt:lpstr>Översikt, uppsökande verksamhet</vt:lpstr>
      <vt:lpstr>Några begrepp</vt:lpstr>
      <vt:lpstr>Startsidan</vt:lpstr>
      <vt:lpstr>Exempel på hjälpsida</vt:lpstr>
      <vt:lpstr>Utfärda ett  nytt N-intyg</vt:lpstr>
      <vt:lpstr>Söka intyg</vt:lpstr>
      <vt:lpstr>Ändra ett befintligt intyg</vt:lpstr>
      <vt:lpstr>Skapa ny boendeenhet, process</vt:lpstr>
      <vt:lpstr>Skapa nytt boende</vt:lpstr>
      <vt:lpstr>PowerPoint-presentation</vt:lpstr>
      <vt:lpstr>Uppdatera patientinformation</vt:lpstr>
      <vt:lpstr>Hantera utfärdare, registrera ny utfärdare</vt:lpstr>
      <vt:lpstr>Söka utfärdare</vt:lpstr>
      <vt:lpstr>Rapporter</vt:lpstr>
      <vt:lpstr>PowerPoint-presentation</vt:lpstr>
      <vt:lpstr>PowerPoint-presentation</vt:lpstr>
      <vt:lpstr>PowerPoint-presentation</vt:lpstr>
      <vt:lpstr>Funktionsbrevlåda</vt:lpstr>
      <vt:lpstr>Supportinformation</vt:lpstr>
      <vt:lpstr>PowerPoint-presentation</vt:lpstr>
    </vt:vector>
  </TitlesOfParts>
  <Company>Norrbottens läns landsting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Carina Ruuth</dc:creator>
  <cp:lastModifiedBy>Jim Moritz</cp:lastModifiedBy>
  <cp:revision>205</cp:revision>
  <cp:lastPrinted>1999-02-05T08:00:34Z</cp:lastPrinted>
  <dcterms:created xsi:type="dcterms:W3CDTF">2016-12-21T10:27:20Z</dcterms:created>
  <dcterms:modified xsi:type="dcterms:W3CDTF">2017-09-21T11:43:22Z</dcterms:modified>
</cp:coreProperties>
</file>