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18"/>
  </p:notesMasterIdLst>
  <p:handoutMasterIdLst>
    <p:handoutMasterId r:id="rId19"/>
  </p:handoutMasterIdLst>
  <p:sldIdLst>
    <p:sldId id="277" r:id="rId2"/>
    <p:sldId id="280" r:id="rId3"/>
    <p:sldId id="274" r:id="rId4"/>
    <p:sldId id="267" r:id="rId5"/>
    <p:sldId id="268" r:id="rId6"/>
    <p:sldId id="273" r:id="rId7"/>
    <p:sldId id="275" r:id="rId8"/>
    <p:sldId id="260" r:id="rId9"/>
    <p:sldId id="276" r:id="rId10"/>
    <p:sldId id="270" r:id="rId11"/>
    <p:sldId id="282" r:id="rId12"/>
    <p:sldId id="283" r:id="rId13"/>
    <p:sldId id="285" r:id="rId14"/>
    <p:sldId id="286" r:id="rId15"/>
    <p:sldId id="287" r:id="rId16"/>
    <p:sldId id="284" r:id="rId17"/>
  </p:sldIdLst>
  <p:sldSz cx="9144000" cy="6858000" type="screen4x3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5" autoAdjust="0"/>
    <p:restoredTop sz="74119" autoAdjust="0"/>
  </p:normalViewPr>
  <p:slideViewPr>
    <p:cSldViewPr>
      <p:cViewPr varScale="1">
        <p:scale>
          <a:sx n="88" d="100"/>
          <a:sy n="88" d="100"/>
        </p:scale>
        <p:origin x="96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90504-06E3-44F8-A14C-56ADE6AAE567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282A9-5DBB-4539-96BC-86EC9F797C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76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B50EF-F382-4155-BC68-00F34E917FD8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407EF-F816-4C82-A9BB-72F8DD72B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06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15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8439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743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3302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9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657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332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069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61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73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729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7EF-F816-4C82-A9BB-72F8DD72BD7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44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71525"/>
            <a:ext cx="4864100" cy="3649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endParaRPr lang="sv-SE" altLang="sv-SE" baseline="0" dirty="0" smtClean="0"/>
          </a:p>
        </p:txBody>
      </p:sp>
      <p:sp>
        <p:nvSpPr>
          <p:cNvPr id="3072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89" tIns="45994" rIns="91989" bIns="4599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7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3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72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851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A88950-1430-4EC8-83FB-BBEAB5191C3B}" type="slidenum">
              <a:rPr altLang="sv-SE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altLang="sv-SE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6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71525"/>
            <a:ext cx="4864100" cy="3649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endParaRPr lang="sv-SE" altLang="sv-SE" baseline="0" dirty="0" smtClean="0"/>
          </a:p>
        </p:txBody>
      </p:sp>
      <p:sp>
        <p:nvSpPr>
          <p:cNvPr id="3072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89" tIns="45994" rIns="91989" bIns="4599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7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3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72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851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A88950-1430-4EC8-83FB-BBEAB5191C3B}" type="slidenum">
              <a:rPr altLang="sv-SE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altLang="sv-SE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4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71525"/>
            <a:ext cx="4864100" cy="3649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endParaRPr altLang="sv-SE" dirty="0" smtClean="0"/>
          </a:p>
        </p:txBody>
      </p:sp>
      <p:sp>
        <p:nvSpPr>
          <p:cNvPr id="3072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89" tIns="45994" rIns="91989" bIns="4599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7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3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72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851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A88950-1430-4EC8-83FB-BBEAB5191C3B}" type="slidenum">
              <a:rPr altLang="sv-SE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sv-SE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1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71525"/>
            <a:ext cx="4864100" cy="3649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endParaRPr altLang="sv-SE" dirty="0" smtClean="0"/>
          </a:p>
        </p:txBody>
      </p:sp>
      <p:sp>
        <p:nvSpPr>
          <p:cNvPr id="3072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89" tIns="45994" rIns="91989" bIns="45994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7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35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72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851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57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29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01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73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A88950-1430-4EC8-83FB-BBEAB5191C3B}" type="slidenum">
              <a:rPr altLang="sv-SE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sv-SE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3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3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655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63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32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74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895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5439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100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0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039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27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AF2AFE-C720-4406-A64D-478D3B44E93F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C3A608-E068-4653-99FC-AB67778B73DD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0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soderman@norrbotten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400" dirty="0"/>
              <a:t>BEHANDLINGSSTRATEGI OCH BRYTPUNKTSSAMTAL</a:t>
            </a:r>
            <a:br>
              <a:rPr lang="sv-SE" sz="4400" dirty="0"/>
            </a:br>
            <a:r>
              <a:rPr lang="sv-SE" sz="4400" dirty="0" smtClean="0"/>
              <a:t/>
            </a:r>
            <a:br>
              <a:rPr lang="sv-SE" sz="4400" dirty="0" smtClean="0"/>
            </a:br>
            <a:endParaRPr lang="sv-SE" sz="4400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DOKUMENTATION I </a:t>
            </a:r>
            <a:r>
              <a:rPr lang="sv-SE" sz="2800" dirty="0"/>
              <a:t>PALLIATIV VÅRD</a:t>
            </a:r>
          </a:p>
        </p:txBody>
      </p:sp>
    </p:spTree>
    <p:extLst>
      <p:ext uri="{BB962C8B-B14F-4D97-AF65-F5344CB8AC3E}">
        <p14:creationId xmlns:p14="http://schemas.microsoft.com/office/powerpoint/2010/main" val="9062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9166890" cy="633670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444208" y="5013176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700" dirty="0" smtClean="0">
                <a:solidFill>
                  <a:schemeClr val="tx1"/>
                </a:solidFill>
              </a:rPr>
              <a:t>NN</a:t>
            </a:r>
            <a:endParaRPr lang="sv-SE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080792" y="99244"/>
            <a:ext cx="6014754" cy="1252947"/>
          </a:xfrm>
        </p:spPr>
        <p:txBody>
          <a:bodyPr>
            <a:normAutofit fontScale="90000"/>
          </a:bodyPr>
          <a:lstStyle/>
          <a:p>
            <a:r>
              <a:rPr lang="sv-SE" sz="3200" dirty="0" smtClean="0">
                <a:solidFill>
                  <a:schemeClr val="tx2"/>
                </a:solidFill>
              </a:rPr>
              <a:t>För att hitta dokumentation under sökorden, gör så här:</a:t>
            </a:r>
            <a:br>
              <a:rPr lang="sv-SE" sz="3200" dirty="0" smtClean="0">
                <a:solidFill>
                  <a:schemeClr val="tx2"/>
                </a:solidFill>
              </a:rPr>
            </a:br>
            <a:endParaRPr lang="sv-SE" sz="3200" dirty="0">
              <a:solidFill>
                <a:schemeClr val="tx2"/>
              </a:solidFill>
            </a:endParaRPr>
          </a:p>
        </p:txBody>
      </p:sp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02"/>
          <a:stretch/>
        </p:blipFill>
        <p:spPr>
          <a:xfrm>
            <a:off x="3080792" y="1352191"/>
            <a:ext cx="6114964" cy="4105303"/>
          </a:xfrm>
          <a:prstGeom prst="rect">
            <a:avLst/>
          </a:prstGeom>
        </p:spPr>
      </p:pic>
      <p:sp>
        <p:nvSpPr>
          <p:cNvPr id="8" name="Platshållare för innehåll 8"/>
          <p:cNvSpPr>
            <a:spLocks noGrp="1"/>
          </p:cNvSpPr>
          <p:nvPr>
            <p:ph type="body" sz="half" idx="2"/>
          </p:nvPr>
        </p:nvSpPr>
        <p:spPr>
          <a:xfrm>
            <a:off x="178113" y="1589030"/>
            <a:ext cx="2657057" cy="3496154"/>
          </a:xfrm>
        </p:spPr>
        <p:txBody>
          <a:bodyPr>
            <a:noAutofit/>
          </a:bodyPr>
          <a:lstStyle/>
          <a:p>
            <a:pPr marL="385763" indent="-385763">
              <a:buClr>
                <a:schemeClr val="bg1"/>
              </a:buClr>
              <a:buFont typeface="+mj-lt"/>
              <a:buAutoNum type="arabicPeriod"/>
            </a:pPr>
            <a:r>
              <a:rPr lang="sv-SE" sz="1800" dirty="0" smtClean="0">
                <a:latin typeface="+mj-lt"/>
              </a:rPr>
              <a:t>Öppna JO7 i patientens journal</a:t>
            </a:r>
          </a:p>
          <a:p>
            <a:pPr marL="385763" indent="-385763">
              <a:buClr>
                <a:schemeClr val="bg1"/>
              </a:buClr>
              <a:buFont typeface="+mj-lt"/>
              <a:buAutoNum type="arabicPeriod"/>
            </a:pPr>
            <a:r>
              <a:rPr lang="sv-SE" sz="1800" dirty="0" smtClean="0">
                <a:latin typeface="+mj-lt"/>
              </a:rPr>
              <a:t>Klicka på </a:t>
            </a:r>
            <a:r>
              <a:rPr lang="sv-SE" sz="1800" b="1" dirty="0" smtClean="0">
                <a:solidFill>
                  <a:srgbClr val="002060"/>
                </a:solidFill>
                <a:latin typeface="+mj-lt"/>
              </a:rPr>
              <a:t>vårdgivare</a:t>
            </a:r>
          </a:p>
          <a:p>
            <a:pPr marL="385763" indent="-385763">
              <a:buClr>
                <a:schemeClr val="bg1"/>
              </a:buClr>
              <a:buFont typeface="+mj-lt"/>
              <a:buAutoNum type="arabicPeriod"/>
            </a:pPr>
            <a:r>
              <a:rPr lang="sv-SE" sz="1800" dirty="0" smtClean="0">
                <a:latin typeface="+mj-lt"/>
              </a:rPr>
              <a:t>Klicka på </a:t>
            </a:r>
            <a:r>
              <a:rPr lang="sv-SE" sz="1800" b="1" dirty="0" smtClean="0">
                <a:solidFill>
                  <a:srgbClr val="002060"/>
                </a:solidFill>
                <a:latin typeface="+mj-lt"/>
              </a:rPr>
              <a:t>nytt urval</a:t>
            </a:r>
          </a:p>
          <a:p>
            <a:pPr marL="385763" indent="-385763">
              <a:buClr>
                <a:schemeClr val="bg1"/>
              </a:buClr>
              <a:buFont typeface="+mj-lt"/>
              <a:buAutoNum type="arabicPeriod"/>
            </a:pPr>
            <a:r>
              <a:rPr lang="sv-SE" sz="1800" dirty="0" smtClean="0">
                <a:latin typeface="+mj-lt"/>
              </a:rPr>
              <a:t>Urval per </a:t>
            </a:r>
            <a:r>
              <a:rPr lang="sv-SE" sz="1800" dirty="0" err="1" smtClean="0">
                <a:latin typeface="+mj-lt"/>
              </a:rPr>
              <a:t>inr</a:t>
            </a:r>
            <a:r>
              <a:rPr lang="sv-SE" sz="1800" dirty="0" smtClean="0">
                <a:latin typeface="+mj-lt"/>
              </a:rPr>
              <a:t>/</a:t>
            </a:r>
            <a:r>
              <a:rPr lang="sv-SE" sz="1800" dirty="0" err="1" smtClean="0">
                <a:latin typeface="+mj-lt"/>
              </a:rPr>
              <a:t>klin</a:t>
            </a:r>
            <a:r>
              <a:rPr lang="sv-SE" sz="1800" dirty="0" smtClean="0">
                <a:latin typeface="+mj-lt"/>
              </a:rPr>
              <a:t>. Kategori välj </a:t>
            </a:r>
            <a:r>
              <a:rPr lang="sv-SE" sz="1800" b="1" dirty="0" smtClean="0">
                <a:solidFill>
                  <a:srgbClr val="002060"/>
                </a:solidFill>
                <a:latin typeface="+mj-lt"/>
              </a:rPr>
              <a:t>alla</a:t>
            </a:r>
          </a:p>
          <a:p>
            <a:pPr marL="385763" indent="-385763">
              <a:buClr>
                <a:schemeClr val="bg1"/>
              </a:buClr>
              <a:buFont typeface="+mj-lt"/>
              <a:buAutoNum type="arabicPeriod"/>
            </a:pPr>
            <a:r>
              <a:rPr lang="sv-SE" sz="1800" dirty="0" smtClean="0">
                <a:latin typeface="+mj-lt"/>
              </a:rPr>
              <a:t>Skriv in sökordsrutan </a:t>
            </a:r>
            <a:r>
              <a:rPr lang="sv-SE" sz="1800" b="1" dirty="0" err="1" smtClean="0">
                <a:solidFill>
                  <a:srgbClr val="002060"/>
                </a:solidFill>
                <a:latin typeface="+mj-lt"/>
              </a:rPr>
              <a:t>brytps</a:t>
            </a:r>
            <a:r>
              <a:rPr lang="sv-SE" sz="1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sv-SE" sz="1800" dirty="0" smtClean="0">
                <a:latin typeface="+mj-lt"/>
              </a:rPr>
              <a:t>eller </a:t>
            </a:r>
            <a:r>
              <a:rPr lang="sv-SE" sz="1800" b="1" dirty="0" err="1" smtClean="0">
                <a:solidFill>
                  <a:srgbClr val="002060"/>
                </a:solidFill>
                <a:latin typeface="+mj-lt"/>
              </a:rPr>
              <a:t>behstr</a:t>
            </a:r>
            <a:r>
              <a:rPr lang="sv-SE" sz="18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85763" indent="-385763">
              <a:buClr>
                <a:schemeClr val="bg1"/>
              </a:buClr>
              <a:buFont typeface="+mj-lt"/>
              <a:buAutoNum type="arabicPeriod"/>
            </a:pPr>
            <a:r>
              <a:rPr lang="sv-SE" sz="1800" dirty="0" smtClean="0">
                <a:latin typeface="+mj-lt"/>
              </a:rPr>
              <a:t>Klicka </a:t>
            </a:r>
            <a:r>
              <a:rPr lang="sv-SE" sz="1800" b="1" dirty="0" smtClean="0">
                <a:solidFill>
                  <a:srgbClr val="002060"/>
                </a:solidFill>
                <a:latin typeface="+mj-lt"/>
              </a:rPr>
              <a:t>visa</a:t>
            </a:r>
            <a:endParaRPr lang="sv-SE" sz="1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Ellips 8"/>
          <p:cNvSpPr/>
          <p:nvPr/>
        </p:nvSpPr>
        <p:spPr bwMode="auto">
          <a:xfrm>
            <a:off x="3080792" y="1723947"/>
            <a:ext cx="1399079" cy="502114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950">
              <a:latin typeface="Arial" charset="0"/>
            </a:endParaRPr>
          </a:p>
        </p:txBody>
      </p:sp>
      <p:sp>
        <p:nvSpPr>
          <p:cNvPr id="10" name="Ellips 9"/>
          <p:cNvSpPr/>
          <p:nvPr/>
        </p:nvSpPr>
        <p:spPr bwMode="auto">
          <a:xfrm>
            <a:off x="5459542" y="1589030"/>
            <a:ext cx="713692" cy="29334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950">
              <a:latin typeface="Arial" charset="0"/>
            </a:endParaRPr>
          </a:p>
        </p:txBody>
      </p:sp>
      <p:sp>
        <p:nvSpPr>
          <p:cNvPr id="11" name="Ellips 10"/>
          <p:cNvSpPr/>
          <p:nvPr/>
        </p:nvSpPr>
        <p:spPr bwMode="auto">
          <a:xfrm>
            <a:off x="5018438" y="2031236"/>
            <a:ext cx="1425770" cy="389651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950">
              <a:latin typeface="Arial" charset="0"/>
            </a:endParaRPr>
          </a:p>
        </p:txBody>
      </p:sp>
      <p:sp>
        <p:nvSpPr>
          <p:cNvPr id="12" name="Ellips 11"/>
          <p:cNvSpPr/>
          <p:nvPr/>
        </p:nvSpPr>
        <p:spPr bwMode="auto">
          <a:xfrm>
            <a:off x="8420834" y="2276872"/>
            <a:ext cx="723165" cy="290687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950">
              <a:latin typeface="Arial" charset="0"/>
            </a:endParaRPr>
          </a:p>
        </p:txBody>
      </p:sp>
      <p:sp>
        <p:nvSpPr>
          <p:cNvPr id="13" name="Ellips 12"/>
          <p:cNvSpPr/>
          <p:nvPr/>
        </p:nvSpPr>
        <p:spPr bwMode="auto">
          <a:xfrm>
            <a:off x="8381854" y="1913461"/>
            <a:ext cx="713692" cy="29334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95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499992" y="4509120"/>
            <a:ext cx="12961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4744"/>
            <a:ext cx="7936843" cy="488839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4211960" y="3619872"/>
            <a:ext cx="2808312" cy="1033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01403" y="-531440"/>
            <a:ext cx="8557156" cy="1450757"/>
          </a:xfrm>
        </p:spPr>
        <p:txBody>
          <a:bodyPr>
            <a:normAutofit/>
          </a:bodyPr>
          <a:lstStyle/>
          <a:p>
            <a:r>
              <a:rPr lang="sv-SE" sz="3200" dirty="0" smtClean="0"/>
              <a:t>Exempel på bra information men under annat sökord</a:t>
            </a:r>
            <a:endParaRPr lang="sv-SE" sz="3200" dirty="0"/>
          </a:p>
        </p:txBody>
      </p:sp>
      <p:sp>
        <p:nvSpPr>
          <p:cNvPr id="2" name="Rektangel 1"/>
          <p:cNvSpPr/>
          <p:nvPr/>
        </p:nvSpPr>
        <p:spPr>
          <a:xfrm>
            <a:off x="4932040" y="3429000"/>
            <a:ext cx="20882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9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844824"/>
            <a:ext cx="5343997" cy="3994282"/>
          </a:xfrm>
          <a:prstGeom prst="rect">
            <a:avLst/>
          </a:prstGeom>
        </p:spPr>
      </p:pic>
      <p:sp>
        <p:nvSpPr>
          <p:cNvPr id="5" name="Rektangel med rundade hörn 4"/>
          <p:cNvSpPr/>
          <p:nvPr/>
        </p:nvSpPr>
        <p:spPr>
          <a:xfrm>
            <a:off x="3419872" y="2636912"/>
            <a:ext cx="1152128" cy="144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9"/>
          <p:cNvSpPr>
            <a:spLocks noGrp="1"/>
          </p:cNvSpPr>
          <p:nvPr>
            <p:ph type="title"/>
          </p:nvPr>
        </p:nvSpPr>
        <p:spPr>
          <a:xfrm>
            <a:off x="683568" y="-315416"/>
            <a:ext cx="8557156" cy="1450757"/>
          </a:xfrm>
        </p:spPr>
        <p:txBody>
          <a:bodyPr>
            <a:normAutofit/>
          </a:bodyPr>
          <a:lstStyle/>
          <a:p>
            <a:r>
              <a:rPr lang="sv-SE" sz="3200" dirty="0" smtClean="0"/>
              <a:t>Exempel på information under annat sökord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5013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/>
        </p:nvSpPr>
        <p:spPr>
          <a:xfrm>
            <a:off x="3419872" y="2636912"/>
            <a:ext cx="1152128" cy="144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9"/>
          <p:cNvSpPr>
            <a:spLocks noGrp="1"/>
          </p:cNvSpPr>
          <p:nvPr>
            <p:ph type="title"/>
          </p:nvPr>
        </p:nvSpPr>
        <p:spPr>
          <a:xfrm>
            <a:off x="683568" y="-315416"/>
            <a:ext cx="8557156" cy="1450757"/>
          </a:xfrm>
        </p:spPr>
        <p:txBody>
          <a:bodyPr>
            <a:normAutofit/>
          </a:bodyPr>
          <a:lstStyle/>
          <a:p>
            <a:r>
              <a:rPr lang="sv-SE" sz="3200" dirty="0" smtClean="0"/>
              <a:t>Hitta till rutinen och till denna presentation</a:t>
            </a:r>
            <a:endParaRPr lang="sv-SE" sz="3200" dirty="0"/>
          </a:p>
        </p:txBody>
      </p:sp>
      <p:sp>
        <p:nvSpPr>
          <p:cNvPr id="2" name="textruta 1"/>
          <p:cNvSpPr txBox="1"/>
          <p:nvPr/>
        </p:nvSpPr>
        <p:spPr>
          <a:xfrm>
            <a:off x="683568" y="2636912"/>
            <a:ext cx="73949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Gå till NLL+ från Insidan högst upp</a:t>
            </a:r>
          </a:p>
          <a:p>
            <a:r>
              <a:rPr lang="sv-SE" dirty="0" smtClean="0"/>
              <a:t>Skriv ”palliativ vård” i sökrutan, välj första sökträffen</a:t>
            </a:r>
          </a:p>
          <a:p>
            <a:r>
              <a:rPr lang="sv-SE" dirty="0" smtClean="0"/>
              <a:t>Rutinerna finns under Aktuellt</a:t>
            </a:r>
          </a:p>
          <a:p>
            <a:endParaRPr lang="sv-SE" dirty="0"/>
          </a:p>
          <a:p>
            <a:r>
              <a:rPr lang="sv-SE" dirty="0" smtClean="0"/>
              <a:t>Man kan också hitta </a:t>
            </a:r>
            <a:r>
              <a:rPr lang="sv-SE" dirty="0" smtClean="0"/>
              <a:t>dit </a:t>
            </a:r>
            <a:r>
              <a:rPr lang="sv-SE" dirty="0" smtClean="0"/>
              <a:t>från Distriktsläkarnas </a:t>
            </a:r>
            <a:r>
              <a:rPr lang="sv-SE" dirty="0" smtClean="0"/>
              <a:t>länkportal på NLL+</a:t>
            </a:r>
            <a:endParaRPr lang="sv-SE" dirty="0" smtClean="0"/>
          </a:p>
          <a:p>
            <a:r>
              <a:rPr lang="sv-SE" dirty="0" smtClean="0"/>
              <a:t>Klicka på ”Handläggningsråd”</a:t>
            </a:r>
          </a:p>
          <a:p>
            <a:r>
              <a:rPr lang="sv-SE" dirty="0" smtClean="0"/>
              <a:t>Välj ”Palliativ vård”, och sedan ”Palliativa rådgivningsteam, Norrbotten (PRT)”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42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/>
        </p:nvSpPr>
        <p:spPr>
          <a:xfrm>
            <a:off x="3419872" y="2636912"/>
            <a:ext cx="1152128" cy="144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9"/>
          <p:cNvSpPr>
            <a:spLocks noGrp="1"/>
          </p:cNvSpPr>
          <p:nvPr>
            <p:ph type="title"/>
          </p:nvPr>
        </p:nvSpPr>
        <p:spPr>
          <a:xfrm>
            <a:off x="683568" y="-315416"/>
            <a:ext cx="8557156" cy="1450757"/>
          </a:xfrm>
        </p:spPr>
        <p:txBody>
          <a:bodyPr>
            <a:normAutofit/>
          </a:bodyPr>
          <a:lstStyle/>
          <a:p>
            <a:r>
              <a:rPr lang="sv-SE" sz="3200" dirty="0" smtClean="0"/>
              <a:t>Kontakt för att få in sökorden i journaltyperna</a:t>
            </a:r>
            <a:endParaRPr lang="sv-SE" sz="3200" dirty="0"/>
          </a:p>
        </p:txBody>
      </p:sp>
      <p:sp>
        <p:nvSpPr>
          <p:cNvPr id="2" name="textruta 1"/>
          <p:cNvSpPr txBox="1"/>
          <p:nvPr/>
        </p:nvSpPr>
        <p:spPr>
          <a:xfrm>
            <a:off x="683568" y="2636912"/>
            <a:ext cx="74524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Om ni saknar sökorden i någon av era journaltyper,</a:t>
            </a:r>
          </a:p>
          <a:p>
            <a:r>
              <a:rPr lang="sv-SE" dirty="0" smtClean="0"/>
              <a:t>Mejla</a:t>
            </a:r>
          </a:p>
          <a:p>
            <a:r>
              <a:rPr lang="sv-SE" dirty="0" smtClean="0">
                <a:hlinkClick r:id="rId3"/>
              </a:rPr>
              <a:t>Anna.soderman@norrbotten.se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Ange vad er klinik heter i VAS och i vilka journaltyper ni behöver vilket sökord.</a:t>
            </a:r>
            <a:endParaRPr lang="sv-SE" dirty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2131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>
          <a:xfrm>
            <a:off x="827584" y="2924944"/>
            <a:ext cx="7543800" cy="2088232"/>
          </a:xfrm>
        </p:spPr>
        <p:txBody>
          <a:bodyPr>
            <a:normAutofit lnSpcReduction="10000"/>
          </a:bodyPr>
          <a:lstStyle/>
          <a:p>
            <a:pPr algn="ctr"/>
            <a:r>
              <a:rPr lang="sv-SE" sz="2800" dirty="0" smtClean="0"/>
              <a:t>Var uppmärksamma - Påminn varandra</a:t>
            </a:r>
          </a:p>
          <a:p>
            <a:pPr algn="ctr"/>
            <a:endParaRPr lang="sv-SE" sz="2800" dirty="0" smtClean="0"/>
          </a:p>
          <a:p>
            <a:pPr algn="ctr"/>
            <a:endParaRPr lang="sv-SE" sz="2800" dirty="0"/>
          </a:p>
          <a:p>
            <a:pPr algn="ctr"/>
            <a:r>
              <a:rPr lang="sv-SE" sz="2800" dirty="0" smtClean="0"/>
              <a:t>Tack </a:t>
            </a:r>
            <a:r>
              <a:rPr lang="sv-SE" sz="2800" smtClean="0"/>
              <a:t>för oss och </a:t>
            </a:r>
            <a:r>
              <a:rPr lang="sv-SE" sz="2800" dirty="0" smtClean="0"/>
              <a:t>Lycka till!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859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Dokumentation om information, bedömning, planering och ställningstaganden har tidigare gjorts under </a:t>
            </a:r>
            <a:r>
              <a:rPr lang="sv-SE" dirty="0" smtClean="0">
                <a:latin typeface="+mj-lt"/>
              </a:rPr>
              <a:t>andra olika sökord.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Dokumentationen var svår att hitta igen för vårdgivare och andra vårdinrättningar.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2013 tillfördes sökorden </a:t>
            </a:r>
            <a:r>
              <a:rPr lang="sv-SE" i="1" dirty="0" smtClean="0">
                <a:latin typeface="+mj-lt"/>
              </a:rPr>
              <a:t>Behandlingsstrategi </a:t>
            </a:r>
            <a:r>
              <a:rPr lang="sv-SE" dirty="0" smtClean="0">
                <a:latin typeface="+mj-lt"/>
              </a:rPr>
              <a:t>och</a:t>
            </a:r>
            <a:r>
              <a:rPr lang="sv-SE" i="1" dirty="0" smtClean="0">
                <a:latin typeface="+mj-lt"/>
              </a:rPr>
              <a:t> Brytpunktssamtal </a:t>
            </a:r>
            <a:r>
              <a:rPr lang="sv-SE" dirty="0" smtClean="0">
                <a:latin typeface="+mj-lt"/>
              </a:rPr>
              <a:t>journalen för att säkra information och kommunikation mellan vårdgivare för palliativa patienter.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Regionen mäter andel dokumenterade Behandlingsstrategier hos patienter med palliativ diagnos.</a:t>
            </a:r>
          </a:p>
          <a:p>
            <a:pPr marL="0" indent="0">
              <a:buNone/>
            </a:pP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latin typeface="+mj-lt"/>
            </a:endParaRP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754380" y="394067"/>
            <a:ext cx="7543800" cy="1450757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sv-SE" sz="2400" b="1" dirty="0"/>
              <a:t/>
            </a:r>
            <a:br>
              <a:rPr lang="sv-SE" sz="2400" b="1" dirty="0"/>
            </a:br>
            <a:r>
              <a:rPr lang="sv-SE" sz="3200" dirty="0" smtClean="0">
                <a:solidFill>
                  <a:schemeClr val="tx2"/>
                </a:solidFill>
                <a:effectLst/>
              </a:rPr>
              <a:t>Bakgrund</a:t>
            </a:r>
            <a:r>
              <a:rPr lang="sv-SE" sz="2400" dirty="0" smtClean="0">
                <a:solidFill>
                  <a:schemeClr val="tx2"/>
                </a:solidFill>
                <a:effectLst/>
              </a:rPr>
              <a:t/>
            </a:r>
            <a:br>
              <a:rPr lang="sv-SE" sz="2400" dirty="0" smtClean="0">
                <a:solidFill>
                  <a:schemeClr val="tx2"/>
                </a:solidFill>
                <a:effectLst/>
              </a:rPr>
            </a:br>
            <a:endParaRPr lang="sv-SE" sz="500" i="1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74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54380" y="394067"/>
            <a:ext cx="7543800" cy="1450757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sv-SE" sz="2800" b="1" dirty="0"/>
              <a:t/>
            </a:r>
            <a:br>
              <a:rPr lang="sv-SE" sz="2800" b="1" dirty="0"/>
            </a:br>
            <a:r>
              <a:rPr lang="sv-SE" sz="2800" dirty="0" smtClean="0">
                <a:solidFill>
                  <a:schemeClr val="tx2"/>
                </a:solidFill>
                <a:effectLst/>
              </a:rPr>
              <a:t>Z51.5 – tilläggsdiagnos för Palliativ vård</a:t>
            </a:r>
            <a:br>
              <a:rPr lang="sv-SE" sz="2800" dirty="0" smtClean="0">
                <a:solidFill>
                  <a:schemeClr val="tx2"/>
                </a:solidFill>
                <a:effectLst/>
              </a:rPr>
            </a:br>
            <a:endParaRPr lang="sv-SE" sz="7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>
          <a:xfrm>
            <a:off x="973871" y="1844824"/>
            <a:ext cx="7104817" cy="3600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800" dirty="0" smtClean="0">
                <a:latin typeface="+mj-lt"/>
              </a:rPr>
              <a:t> Z51.5 tydliggör palliativ vårdinriktning.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1800" dirty="0" smtClean="0"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800" dirty="0" smtClean="0">
                <a:latin typeface="+mj-lt"/>
              </a:rPr>
              <a:t>Z51.5 innebär också fördelar för patienten, tex kostnadsfria hjälpmedel.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1800" dirty="0"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+mj-lt"/>
              </a:rPr>
              <a:t>För att sökorden ska vara mätbara för Region Norrbottens uppföljning måste Z51.5 registreras.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1800" dirty="0" smtClean="0"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1800" dirty="0" smtClean="0">
                <a:latin typeface="+mj-lt"/>
              </a:rPr>
              <a:t> Åtgärdskoder för palliativ vård finns men får </a:t>
            </a:r>
            <a:r>
              <a:rPr lang="sv-SE" sz="1800" i="1" dirty="0" smtClean="0">
                <a:latin typeface="+mj-lt"/>
              </a:rPr>
              <a:t>aldrig</a:t>
            </a:r>
            <a:r>
              <a:rPr lang="sv-SE" sz="1800" dirty="0" smtClean="0">
                <a:latin typeface="+mj-lt"/>
              </a:rPr>
              <a:t> ersätta Z51.5.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i="1" dirty="0" smtClean="0"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sv-SE" sz="1800" i="1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sv-SE" sz="1800" dirty="0" smtClean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sv-SE" sz="1800" dirty="0" smtClean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sv-S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3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v-SE" sz="3600" dirty="0" smtClean="0">
                <a:solidFill>
                  <a:schemeClr val="tx2"/>
                </a:solidFill>
              </a:rPr>
              <a:t>Rutin för </a:t>
            </a:r>
            <a:br>
              <a:rPr lang="sv-SE" sz="3600" dirty="0" smtClean="0">
                <a:solidFill>
                  <a:schemeClr val="tx2"/>
                </a:solidFill>
              </a:rPr>
            </a:br>
            <a:r>
              <a:rPr lang="sv-SE" sz="3600" dirty="0" smtClean="0">
                <a:solidFill>
                  <a:schemeClr val="tx2"/>
                </a:solidFill>
              </a:rPr>
              <a:t>behandlingsstrategi och brytpunktssamtal </a:t>
            </a:r>
            <a:br>
              <a:rPr lang="sv-SE" sz="3600" dirty="0" smtClean="0">
                <a:solidFill>
                  <a:schemeClr val="tx2"/>
                </a:solidFill>
              </a:rPr>
            </a:br>
            <a:endParaRPr lang="sv-SE" sz="900" i="1" dirty="0">
              <a:solidFill>
                <a:schemeClr val="tx2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180975" algn="l"/>
              </a:tabLst>
            </a:pPr>
            <a:r>
              <a:rPr lang="sv-SE" sz="1800" b="1" dirty="0" smtClean="0">
                <a:latin typeface="+mj-lt"/>
              </a:rPr>
              <a:t>Omfattning:</a:t>
            </a:r>
            <a:endParaRPr lang="sv-SE" sz="1800" dirty="0">
              <a:latin typeface="+mj-lt"/>
            </a:endParaRPr>
          </a:p>
          <a:p>
            <a:pPr marL="0" indent="0">
              <a:buNone/>
            </a:pPr>
            <a:r>
              <a:rPr lang="sv-SE" sz="1800" dirty="0" smtClean="0">
                <a:latin typeface="+mj-lt"/>
              </a:rPr>
              <a:t>Befintlig </a:t>
            </a:r>
            <a:r>
              <a:rPr lang="sv-SE" sz="1800" dirty="0">
                <a:latin typeface="+mj-lt"/>
              </a:rPr>
              <a:t>rutin omfattar all verksamhet inom läns- </a:t>
            </a:r>
            <a:r>
              <a:rPr lang="sv-SE" sz="1800" dirty="0" smtClean="0">
                <a:latin typeface="+mj-lt"/>
              </a:rPr>
              <a:t>och </a:t>
            </a:r>
            <a:r>
              <a:rPr lang="sv-SE" sz="1800" dirty="0">
                <a:latin typeface="+mj-lt"/>
              </a:rPr>
              <a:t>närsjukvård samt primärvård som har ansvar för och vårdar </a:t>
            </a:r>
            <a:r>
              <a:rPr lang="sv-SE" sz="1800" dirty="0" smtClean="0">
                <a:latin typeface="+mj-lt"/>
              </a:rPr>
              <a:t>palliativa </a:t>
            </a:r>
            <a:r>
              <a:rPr lang="sv-SE" sz="1800" dirty="0">
                <a:latin typeface="+mj-lt"/>
              </a:rPr>
              <a:t>patienter. </a:t>
            </a:r>
            <a:endParaRPr lang="sv-SE" sz="1800" dirty="0" smtClean="0">
              <a:latin typeface="+mj-lt"/>
            </a:endParaRPr>
          </a:p>
          <a:p>
            <a:pPr marL="0" indent="0">
              <a:buNone/>
              <a:tabLst>
                <a:tab pos="85725" algn="l"/>
              </a:tabLst>
            </a:pPr>
            <a:endParaRPr lang="sv-SE" sz="1800" dirty="0" smtClean="0">
              <a:latin typeface="+mj-lt"/>
            </a:endParaRPr>
          </a:p>
          <a:p>
            <a:pPr marL="0" indent="0">
              <a:buNone/>
              <a:tabLst>
                <a:tab pos="85725" algn="l"/>
              </a:tabLst>
            </a:pPr>
            <a:r>
              <a:rPr lang="sv-SE" sz="1800" b="1" dirty="0" smtClean="0">
                <a:latin typeface="+mj-lt"/>
              </a:rPr>
              <a:t>Syfte:</a:t>
            </a:r>
          </a:p>
          <a:p>
            <a:pPr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sv-SE" sz="1800" b="1" dirty="0">
                <a:latin typeface="+mj-lt"/>
              </a:rPr>
              <a:t> </a:t>
            </a:r>
            <a:r>
              <a:rPr lang="sv-SE" sz="1800" dirty="0" smtClean="0">
                <a:latin typeface="+mj-lt"/>
              </a:rPr>
              <a:t>att </a:t>
            </a:r>
            <a:r>
              <a:rPr lang="sv-SE" sz="1800" dirty="0">
                <a:latin typeface="+mj-lt"/>
              </a:rPr>
              <a:t>säkra och underlätta informationsöverföring för palliativa </a:t>
            </a:r>
            <a:r>
              <a:rPr lang="sv-SE" sz="1800" dirty="0" smtClean="0">
                <a:latin typeface="+mj-lt"/>
              </a:rPr>
              <a:t>patienter </a:t>
            </a:r>
            <a:r>
              <a:rPr lang="sv-SE" sz="1800" dirty="0">
                <a:latin typeface="+mj-lt"/>
              </a:rPr>
              <a:t>vid byte av </a:t>
            </a:r>
            <a:r>
              <a:rPr lang="sv-SE" sz="1800" dirty="0" smtClean="0">
                <a:latin typeface="+mj-lt"/>
              </a:rPr>
              <a:t>vårdenhet.</a:t>
            </a:r>
          </a:p>
          <a:p>
            <a:pPr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sv-SE" sz="1800" dirty="0">
                <a:latin typeface="+mj-lt"/>
              </a:rPr>
              <a:t> </a:t>
            </a:r>
            <a:r>
              <a:rPr lang="sv-SE" sz="1800" dirty="0" smtClean="0">
                <a:latin typeface="+mj-lt"/>
              </a:rPr>
              <a:t>att </a:t>
            </a:r>
            <a:r>
              <a:rPr lang="sv-SE" sz="1800" dirty="0">
                <a:latin typeface="+mj-lt"/>
              </a:rPr>
              <a:t>underlätta för ansvarig läkare att dokumentera </a:t>
            </a:r>
            <a:r>
              <a:rPr lang="sv-SE" sz="1800" dirty="0" smtClean="0">
                <a:latin typeface="+mj-lt"/>
              </a:rPr>
              <a:t>och </a:t>
            </a:r>
            <a:r>
              <a:rPr lang="sv-SE" sz="1800" dirty="0">
                <a:latin typeface="+mj-lt"/>
              </a:rPr>
              <a:t>kommunicera vårdens mål och riktning.</a:t>
            </a:r>
          </a:p>
          <a:p>
            <a:r>
              <a:rPr lang="sv-SE" sz="1800" dirty="0" smtClean="0">
                <a:latin typeface="+mj-lt"/>
              </a:rPr>
              <a:t>Sökorden är sökbara i journalöversikt i VAS samt i NPÖ.</a:t>
            </a:r>
            <a:endParaRPr lang="sv-S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37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43" y="0"/>
            <a:ext cx="7236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1925"/>
            <a:ext cx="4943871" cy="2780928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12410" cy="936104"/>
          </a:xfrm>
          <a:ln>
            <a:noFill/>
          </a:ln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v-SE" sz="2800" dirty="0" smtClean="0">
                <a:solidFill>
                  <a:schemeClr val="tx2"/>
                </a:solidFill>
                <a:effectLst/>
              </a:rPr>
              <a:t>Brytpunktssamtal</a:t>
            </a:r>
            <a:br>
              <a:rPr lang="sv-SE" sz="2800" dirty="0" smtClean="0">
                <a:solidFill>
                  <a:schemeClr val="tx2"/>
                </a:solidFill>
                <a:effectLst/>
              </a:rPr>
            </a:br>
            <a:endParaRPr lang="sv-SE" sz="7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10" name="textruta 4"/>
          <p:cNvSpPr txBox="1">
            <a:spLocks noChangeArrowheads="1"/>
          </p:cNvSpPr>
          <p:nvPr/>
        </p:nvSpPr>
        <p:spPr bwMode="auto">
          <a:xfrm>
            <a:off x="755576" y="1988840"/>
            <a:ext cx="74646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/>
            <a:r>
              <a:rPr lang="sv-SE" dirty="0" smtClean="0">
                <a:latin typeface="+mj-lt"/>
              </a:rPr>
              <a:t>”Brytpunktssamtal är </a:t>
            </a:r>
            <a:r>
              <a:rPr lang="sv-SE" dirty="0">
                <a:latin typeface="+mj-lt"/>
              </a:rPr>
              <a:t>ett i journalen dokumenterat samtal mellan läkare och patient om övergången till palliativ vård i livets slutskede, d.v.s. då medicinska åtgärder inte kan förlänga livet utan målsättningen med vården är symtomlindring, livskvalitet och </a:t>
            </a:r>
            <a:r>
              <a:rPr lang="sv-SE" dirty="0" smtClean="0">
                <a:latin typeface="+mj-lt"/>
              </a:rPr>
              <a:t>närståendestöd” </a:t>
            </a:r>
            <a:endParaRPr lang="sv-SE" altLang="sv-SE" dirty="0">
              <a:latin typeface="+mj-lt"/>
            </a:endParaRPr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5436096" y="3611925"/>
            <a:ext cx="33843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/>
            <a:r>
              <a:rPr lang="sv-SE" altLang="sv-SE" dirty="0">
                <a:latin typeface="+mj-lt"/>
              </a:rPr>
              <a:t>Brytpunktssamtal kan behöva hållas vid upprepade tillfällen under det </a:t>
            </a:r>
            <a:r>
              <a:rPr lang="sv-SE" altLang="sv-SE" dirty="0" smtClean="0">
                <a:latin typeface="+mj-lt"/>
              </a:rPr>
              <a:t>palliativa </a:t>
            </a:r>
            <a:r>
              <a:rPr lang="sv-SE" altLang="sv-SE" dirty="0">
                <a:latin typeface="+mj-lt"/>
              </a:rPr>
              <a:t>vårdförloppet, exempelvis vid nya försämringsperioder.</a:t>
            </a:r>
          </a:p>
        </p:txBody>
      </p:sp>
    </p:spTree>
    <p:extLst>
      <p:ext uri="{BB962C8B-B14F-4D97-AF65-F5344CB8AC3E}">
        <p14:creationId xmlns:p14="http://schemas.microsoft.com/office/powerpoint/2010/main" val="5921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v-SE" sz="2800" dirty="0" smtClean="0">
                <a:solidFill>
                  <a:schemeClr val="tx2"/>
                </a:solidFill>
                <a:effectLst/>
              </a:rPr>
              <a:t>Sökord Brytpunktssamtal</a:t>
            </a:r>
            <a:br>
              <a:rPr lang="sv-SE" sz="2800" dirty="0" smtClean="0">
                <a:solidFill>
                  <a:schemeClr val="tx2"/>
                </a:solidFill>
                <a:effectLst/>
              </a:rPr>
            </a:br>
            <a:endParaRPr lang="sv-SE" sz="7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822960" y="1815399"/>
            <a:ext cx="7543801" cy="4023360"/>
          </a:xfrm>
        </p:spPr>
        <p:txBody>
          <a:bodyPr>
            <a:noAutofit/>
          </a:bodyPr>
          <a:lstStyle/>
          <a:p>
            <a:pPr marL="0" indent="0"/>
            <a:r>
              <a:rPr lang="sv-SE" altLang="sv-SE" sz="1800" dirty="0">
                <a:solidFill>
                  <a:schemeClr val="tx1"/>
                </a:solidFill>
                <a:latin typeface="+mj-lt"/>
              </a:rPr>
              <a:t>Under sökordet Brytpunktssamtal anges: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altLang="sv-SE" sz="1800" dirty="0" smtClean="0">
                <a:solidFill>
                  <a:schemeClr val="tx1"/>
                </a:solidFill>
                <a:latin typeface="+mj-lt"/>
              </a:rPr>
              <a:t> När </a:t>
            </a:r>
            <a:r>
              <a:rPr lang="sv-SE" altLang="sv-SE" sz="1800" dirty="0">
                <a:solidFill>
                  <a:schemeClr val="tx1"/>
                </a:solidFill>
                <a:latin typeface="+mj-lt"/>
              </a:rPr>
              <a:t>ett brytpunktssamtal är genomfört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altLang="sv-SE" sz="1800" dirty="0" smtClean="0">
                <a:solidFill>
                  <a:schemeClr val="tx1"/>
                </a:solidFill>
                <a:latin typeface="+mj-lt"/>
              </a:rPr>
              <a:t> Vilka </a:t>
            </a:r>
            <a:r>
              <a:rPr lang="sv-SE" altLang="sv-SE" sz="1800" dirty="0">
                <a:solidFill>
                  <a:schemeClr val="tx1"/>
                </a:solidFill>
                <a:latin typeface="+mj-lt"/>
              </a:rPr>
              <a:t>som var närvarade förutom patienten, d.v.s. namn på läkare och närstående samt eventuell annan </a:t>
            </a:r>
            <a:r>
              <a:rPr lang="sv-SE" altLang="sv-SE" sz="1800" dirty="0" smtClean="0">
                <a:solidFill>
                  <a:schemeClr val="tx1"/>
                </a:solidFill>
                <a:latin typeface="+mj-lt"/>
              </a:rPr>
              <a:t>personal</a:t>
            </a:r>
            <a:endParaRPr lang="sv-SE" altLang="sv-SE" sz="1800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altLang="sv-SE" sz="1800" dirty="0" smtClean="0">
                <a:solidFill>
                  <a:schemeClr val="tx1"/>
                </a:solidFill>
                <a:latin typeface="+mj-lt"/>
              </a:rPr>
              <a:t> Vilken </a:t>
            </a:r>
            <a:r>
              <a:rPr lang="sv-SE" altLang="sv-SE" sz="1800" dirty="0">
                <a:solidFill>
                  <a:schemeClr val="tx1"/>
                </a:solidFill>
                <a:latin typeface="+mj-lt"/>
              </a:rPr>
              <a:t>information som delgivits patient och eventuellt närstående gällande behandlingsmöjligheter och prognos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altLang="sv-SE" sz="1800" dirty="0" smtClean="0">
                <a:solidFill>
                  <a:schemeClr val="tx1"/>
                </a:solidFill>
                <a:latin typeface="+mj-lt"/>
              </a:rPr>
              <a:t> I </a:t>
            </a:r>
            <a:r>
              <a:rPr lang="sv-SE" altLang="sv-SE" sz="1800" dirty="0">
                <a:solidFill>
                  <a:schemeClr val="tx1"/>
                </a:solidFill>
                <a:latin typeface="+mj-lt"/>
              </a:rPr>
              <a:t>de fall patienten inte närvarar anges specifikt skäl till </a:t>
            </a:r>
            <a:r>
              <a:rPr lang="sv-SE" altLang="sv-SE" sz="1800" dirty="0" smtClean="0">
                <a:solidFill>
                  <a:schemeClr val="tx1"/>
                </a:solidFill>
                <a:latin typeface="+mj-lt"/>
              </a:rPr>
              <a:t>detta</a:t>
            </a:r>
            <a:endParaRPr lang="sv-SE" altLang="sv-SE" sz="1800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altLang="sv-SE" sz="1800" dirty="0" smtClean="0">
                <a:solidFill>
                  <a:schemeClr val="tx1"/>
                </a:solidFill>
                <a:latin typeface="+mj-lt"/>
              </a:rPr>
              <a:t> Patientens </a:t>
            </a:r>
            <a:r>
              <a:rPr lang="sv-SE" altLang="sv-SE" sz="1800" dirty="0">
                <a:solidFill>
                  <a:schemeClr val="tx1"/>
                </a:solidFill>
                <a:latin typeface="+mj-lt"/>
              </a:rPr>
              <a:t>och närståendes önskemål vid ytterligare </a:t>
            </a:r>
            <a:r>
              <a:rPr lang="sv-SE" altLang="sv-SE" sz="1800" dirty="0" smtClean="0">
                <a:solidFill>
                  <a:schemeClr val="tx1"/>
                </a:solidFill>
                <a:latin typeface="+mj-lt"/>
              </a:rPr>
              <a:t>försämringar, tex gällande </a:t>
            </a:r>
            <a:r>
              <a:rPr lang="sv-SE" altLang="sv-SE" sz="1800" dirty="0">
                <a:solidFill>
                  <a:schemeClr val="tx1"/>
                </a:solidFill>
                <a:latin typeface="+mj-lt"/>
              </a:rPr>
              <a:t>vårdplats och vårdåtgärder </a:t>
            </a:r>
            <a:endParaRPr lang="sv-SE" altLang="sv-SE" sz="1800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altLang="sv-SE" sz="1800" dirty="0" smtClean="0">
                <a:solidFill>
                  <a:schemeClr val="tx1"/>
                </a:solidFill>
                <a:latin typeface="+mj-lt"/>
              </a:rPr>
              <a:t> Vilka </a:t>
            </a:r>
            <a:r>
              <a:rPr lang="sv-SE" altLang="sv-SE" sz="1800" dirty="0">
                <a:solidFill>
                  <a:schemeClr val="tx1"/>
                </a:solidFill>
                <a:latin typeface="+mj-lt"/>
              </a:rPr>
              <a:t>beslut som tagits och diskuterats</a:t>
            </a:r>
          </a:p>
          <a:p>
            <a:endParaRPr lang="sv-SE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16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v-SE" sz="2800" b="0" dirty="0" smtClean="0">
                <a:solidFill>
                  <a:schemeClr val="tx2"/>
                </a:solidFill>
                <a:effectLst/>
              </a:rPr>
              <a:t>Behandlingsstrategi</a:t>
            </a:r>
            <a:br>
              <a:rPr lang="sv-SE" sz="2800" b="0" dirty="0" smtClean="0">
                <a:solidFill>
                  <a:schemeClr val="tx2"/>
                </a:solidFill>
                <a:effectLst/>
              </a:rPr>
            </a:br>
            <a:endParaRPr lang="sv-SE" sz="700" b="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10" name="textruta 4"/>
          <p:cNvSpPr txBox="1">
            <a:spLocks noChangeArrowheads="1"/>
          </p:cNvSpPr>
          <p:nvPr/>
        </p:nvSpPr>
        <p:spPr bwMode="auto">
          <a:xfrm>
            <a:off x="939225" y="2204864"/>
            <a:ext cx="731127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/>
            <a:r>
              <a:rPr lang="sv-SE" altLang="sv-SE" dirty="0" smtClean="0">
                <a:latin typeface="+mj-lt"/>
              </a:rPr>
              <a:t>”</a:t>
            </a:r>
            <a:r>
              <a:rPr lang="sv-SE" dirty="0" smtClean="0">
                <a:latin typeface="+mj-lt"/>
              </a:rPr>
              <a:t>Behandlingsstrategi </a:t>
            </a:r>
            <a:r>
              <a:rPr lang="sv-SE" dirty="0">
                <a:latin typeface="+mj-lt"/>
              </a:rPr>
              <a:t>avser en långsiktig och övergripande bedömning av optimala medicinska åtgärder som ska erbjudas och undvikas framöver </a:t>
            </a:r>
            <a:r>
              <a:rPr lang="sv-SE" dirty="0" smtClean="0">
                <a:latin typeface="+mj-lt"/>
              </a:rPr>
              <a:t>när patient </a:t>
            </a:r>
            <a:r>
              <a:rPr lang="sv-SE" dirty="0">
                <a:latin typeface="+mj-lt"/>
              </a:rPr>
              <a:t>med palliativ sjukdom blir förväntat försämrad av sin </a:t>
            </a:r>
            <a:r>
              <a:rPr lang="sv-SE" dirty="0" err="1">
                <a:latin typeface="+mj-lt"/>
              </a:rPr>
              <a:t>progredierande</a:t>
            </a:r>
            <a:r>
              <a:rPr lang="sv-SE" dirty="0">
                <a:latin typeface="+mj-lt"/>
              </a:rPr>
              <a:t> sjukdom eller om komplikationer </a:t>
            </a:r>
            <a:r>
              <a:rPr lang="sv-SE" dirty="0" smtClean="0">
                <a:latin typeface="+mj-lt"/>
              </a:rPr>
              <a:t>tillstöter”</a:t>
            </a:r>
          </a:p>
          <a:p>
            <a:pPr marL="0" indent="0" algn="ctr" eaLnBrk="1" hangingPunct="1"/>
            <a:endParaRPr lang="sv-SE" dirty="0">
              <a:latin typeface="+mj-lt"/>
            </a:endParaRPr>
          </a:p>
          <a:p>
            <a:pPr marL="0" indent="0" algn="ctr" eaLnBrk="1" hangingPunct="1"/>
            <a:endParaRPr lang="sv-SE" dirty="0" smtClean="0">
              <a:latin typeface="+mj-lt"/>
            </a:endParaRPr>
          </a:p>
          <a:p>
            <a:pPr marL="0" indent="0" algn="ctr" eaLnBrk="1" hangingPunct="1"/>
            <a:endParaRPr lang="sv-SE" dirty="0" smtClean="0">
              <a:latin typeface="+mj-lt"/>
            </a:endParaRPr>
          </a:p>
          <a:p>
            <a:pPr marL="0" lvl="0" indent="0" eaLnBrk="1" hangingPunct="1"/>
            <a:r>
              <a:rPr lang="sv-SE" dirty="0">
                <a:solidFill>
                  <a:srgbClr val="000000"/>
                </a:solidFill>
                <a:latin typeface="Calibri Light" panose="020F0302020204030204"/>
              </a:rPr>
              <a:t>Behandlingsstrategin behöver regelbundet uppdateras och eventuellt omprövas utifrån det kliniska förloppet.</a:t>
            </a:r>
            <a:endParaRPr lang="sv-SE" altLang="sv-SE" dirty="0">
              <a:solidFill>
                <a:srgbClr val="000000"/>
              </a:solidFill>
              <a:latin typeface="Calibri Light" panose="020F0302020204030204"/>
            </a:endParaRPr>
          </a:p>
          <a:p>
            <a:pPr marL="0" indent="0" eaLnBrk="1" hangingPunct="1"/>
            <a:endParaRPr lang="sv-SE" dirty="0" smtClean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sv-SE" alt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57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v-SE" sz="2800" b="0" dirty="0" smtClean="0">
                <a:solidFill>
                  <a:schemeClr val="tx2"/>
                </a:solidFill>
                <a:effectLst/>
              </a:rPr>
              <a:t>Sökord Behandlingsstrategi</a:t>
            </a:r>
            <a:br>
              <a:rPr lang="sv-SE" sz="2800" b="0" dirty="0" smtClean="0">
                <a:solidFill>
                  <a:schemeClr val="tx2"/>
                </a:solidFill>
                <a:effectLst/>
              </a:rPr>
            </a:br>
            <a:endParaRPr lang="sv-SE" sz="700" b="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>
                <a:solidFill>
                  <a:schemeClr val="tx1"/>
                </a:solidFill>
                <a:latin typeface="+mj-lt"/>
              </a:rPr>
              <a:t>Under sökordet Behandlingsstrategi anges: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chemeClr val="tx1"/>
                </a:solidFill>
                <a:latin typeface="+mj-lt"/>
              </a:rPr>
              <a:t> Såväl </a:t>
            </a:r>
            <a:r>
              <a:rPr lang="sv-SE" sz="1800" dirty="0">
                <a:solidFill>
                  <a:schemeClr val="tx1"/>
                </a:solidFill>
                <a:latin typeface="+mj-lt"/>
              </a:rPr>
              <a:t>medicinska åtgärder som är indicerade och åtgärder som på medicinska grunder inte längre bedöms gagna </a:t>
            </a:r>
            <a:r>
              <a:rPr lang="sv-SE" sz="1800" dirty="0" smtClean="0">
                <a:solidFill>
                  <a:schemeClr val="tx1"/>
                </a:solidFill>
                <a:latin typeface="+mj-lt"/>
              </a:rPr>
              <a:t>patienten.  </a:t>
            </a:r>
          </a:p>
          <a:p>
            <a:pPr marL="0" indent="0">
              <a:buNone/>
            </a:pPr>
            <a:r>
              <a:rPr lang="sv-SE" sz="1600" dirty="0" smtClean="0">
                <a:solidFill>
                  <a:schemeClr val="tx1"/>
                </a:solidFill>
                <a:latin typeface="+mj-lt"/>
              </a:rPr>
              <a:t>     	Exempelvis </a:t>
            </a:r>
            <a:r>
              <a:rPr lang="sv-SE" sz="1600" dirty="0">
                <a:solidFill>
                  <a:schemeClr val="tx1"/>
                </a:solidFill>
                <a:latin typeface="+mj-lt"/>
              </a:rPr>
              <a:t>ställningstagande till hjärt-lungräddning, intensivvård, sjukhusvård, </a:t>
            </a:r>
            <a:r>
              <a:rPr lang="sv-SE" sz="1600" dirty="0" smtClean="0">
                <a:solidFill>
                  <a:schemeClr val="tx1"/>
                </a:solidFill>
                <a:latin typeface="+mj-lt"/>
              </a:rPr>
              <a:t>      	</a:t>
            </a:r>
            <a:r>
              <a:rPr lang="sv-SE" sz="1600" dirty="0" err="1" smtClean="0">
                <a:solidFill>
                  <a:schemeClr val="tx1"/>
                </a:solidFill>
                <a:latin typeface="+mj-lt"/>
              </a:rPr>
              <a:t>noninvasiv</a:t>
            </a:r>
            <a:r>
              <a:rPr lang="sv-SE" sz="16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sv-SE" sz="1600" dirty="0" err="1" smtClean="0">
                <a:solidFill>
                  <a:schemeClr val="tx1"/>
                </a:solidFill>
                <a:latin typeface="+mj-lt"/>
              </a:rPr>
              <a:t>invasiv</a:t>
            </a:r>
            <a:r>
              <a:rPr lang="sv-SE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600" dirty="0">
                <a:solidFill>
                  <a:schemeClr val="tx1"/>
                </a:solidFill>
                <a:latin typeface="+mj-lt"/>
              </a:rPr>
              <a:t>ventilatorbehandling, intravenös antibiotika, närings- och eller </a:t>
            </a:r>
            <a:r>
              <a:rPr lang="sv-SE" sz="1600" dirty="0" smtClean="0">
                <a:solidFill>
                  <a:schemeClr val="tx1"/>
                </a:solidFill>
                <a:latin typeface="+mj-lt"/>
              </a:rPr>
              <a:t>	vätskedropp</a:t>
            </a:r>
            <a:r>
              <a:rPr lang="sv-SE" sz="1600" dirty="0">
                <a:solidFill>
                  <a:schemeClr val="tx1"/>
                </a:solidFill>
                <a:latin typeface="+mj-lt"/>
              </a:rPr>
              <a:t>, blodtransfusion, dialysbehandling. </a:t>
            </a:r>
            <a:endParaRPr lang="sv-SE" sz="1800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chemeClr val="tx1"/>
                </a:solidFill>
                <a:latin typeface="+mj-lt"/>
              </a:rPr>
              <a:t> På </a:t>
            </a:r>
            <a:r>
              <a:rPr lang="sv-SE" sz="1800" dirty="0">
                <a:solidFill>
                  <a:schemeClr val="tx1"/>
                </a:solidFill>
                <a:latin typeface="+mj-lt"/>
              </a:rPr>
              <a:t>vilka grunder besluten fattats, samt vad närstående och </a:t>
            </a:r>
            <a:r>
              <a:rPr lang="sv-SE" sz="1800" dirty="0" smtClean="0">
                <a:solidFill>
                  <a:schemeClr val="tx1"/>
                </a:solidFill>
                <a:latin typeface="+mj-lt"/>
              </a:rPr>
              <a:t>patienten </a:t>
            </a:r>
            <a:r>
              <a:rPr lang="sv-SE" sz="1800" dirty="0">
                <a:solidFill>
                  <a:schemeClr val="tx1"/>
                </a:solidFill>
                <a:latin typeface="+mj-lt"/>
              </a:rPr>
              <a:t>blivit informerade om</a:t>
            </a:r>
            <a:r>
              <a:rPr lang="sv-SE" sz="1800" dirty="0" smtClean="0">
                <a:solidFill>
                  <a:schemeClr val="tx1"/>
                </a:solidFill>
                <a:latin typeface="+mj-lt"/>
              </a:rPr>
              <a:t>.</a:t>
            </a:r>
            <a:endParaRPr lang="sv-SE" sz="1800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>
                <a:solidFill>
                  <a:schemeClr val="tx1"/>
                </a:solidFill>
                <a:latin typeface="+mj-lt"/>
              </a:rPr>
              <a:t> Patientens </a:t>
            </a:r>
            <a:r>
              <a:rPr lang="sv-SE" sz="1800" dirty="0">
                <a:solidFill>
                  <a:schemeClr val="tx1"/>
                </a:solidFill>
                <a:latin typeface="+mj-lt"/>
              </a:rPr>
              <a:t>rätt att tacka nej till olika medicinska åtgärder beaktas och dokumenteras. </a:t>
            </a:r>
            <a:endParaRPr lang="sv-SE" altLang="sv-SE" sz="1800" dirty="0">
              <a:solidFill>
                <a:schemeClr val="tx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899264" y="5703645"/>
            <a:ext cx="731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</a:rPr>
              <a:t>Sökordet är sökbart i NPÖ.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fterhand">
  <a:themeElements>
    <a:clrScheme name="Efterhand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Efterhand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fterhan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571</Words>
  <Application>Microsoft Office PowerPoint</Application>
  <PresentationFormat>Bildspel på skärmen (4:3)</PresentationFormat>
  <Paragraphs>99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Efterhand</vt:lpstr>
      <vt:lpstr>BEHANDLINGSSTRATEGI OCH BRYTPUNKTSSAMTAL  </vt:lpstr>
      <vt:lpstr> Bakgrund </vt:lpstr>
      <vt:lpstr> Z51.5 – tilläggsdiagnos för Palliativ vård </vt:lpstr>
      <vt:lpstr>Rutin för  behandlingsstrategi och brytpunktssamtal  </vt:lpstr>
      <vt:lpstr>PowerPoint-presentation</vt:lpstr>
      <vt:lpstr>Brytpunktssamtal </vt:lpstr>
      <vt:lpstr>Sökord Brytpunktssamtal </vt:lpstr>
      <vt:lpstr>Behandlingsstrategi </vt:lpstr>
      <vt:lpstr>Sökord Behandlingsstrategi </vt:lpstr>
      <vt:lpstr>PowerPoint-presentation</vt:lpstr>
      <vt:lpstr>För att hitta dokumentation under sökorden, gör så här: </vt:lpstr>
      <vt:lpstr>Exempel på bra information men under annat sökord</vt:lpstr>
      <vt:lpstr>Exempel på information under annat sökord</vt:lpstr>
      <vt:lpstr>Hitta till rutinen och till denna presentation</vt:lpstr>
      <vt:lpstr>Kontakt för att få in sökorden i journaltyperna</vt:lpstr>
      <vt:lpstr>PowerPoint-presentation</vt:lpstr>
    </vt:vector>
  </TitlesOfParts>
  <Company>Norrbottens läns landsting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Susanne Espling</dc:creator>
  <cp:lastModifiedBy>Anna Söderman</cp:lastModifiedBy>
  <cp:revision>97</cp:revision>
  <cp:lastPrinted>2019-02-25T10:40:02Z</cp:lastPrinted>
  <dcterms:created xsi:type="dcterms:W3CDTF">2017-03-31T13:55:28Z</dcterms:created>
  <dcterms:modified xsi:type="dcterms:W3CDTF">2022-06-21T13:26:38Z</dcterms:modified>
</cp:coreProperties>
</file>